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8" r:id="rId1"/>
  </p:sldMasterIdLst>
  <p:notesMasterIdLst>
    <p:notesMasterId r:id="rId44"/>
  </p:notesMasterIdLst>
  <p:sldIdLst>
    <p:sldId id="256" r:id="rId2"/>
    <p:sldId id="257" r:id="rId3"/>
    <p:sldId id="363" r:id="rId4"/>
    <p:sldId id="310" r:id="rId5"/>
    <p:sldId id="308" r:id="rId6"/>
    <p:sldId id="309" r:id="rId7"/>
    <p:sldId id="311" r:id="rId8"/>
    <p:sldId id="359" r:id="rId9"/>
    <p:sldId id="373" r:id="rId10"/>
    <p:sldId id="313" r:id="rId11"/>
    <p:sldId id="312" r:id="rId12"/>
    <p:sldId id="306" r:id="rId13"/>
    <p:sldId id="357" r:id="rId14"/>
    <p:sldId id="320" r:id="rId15"/>
    <p:sldId id="321" r:id="rId16"/>
    <p:sldId id="324" r:id="rId17"/>
    <p:sldId id="325" r:id="rId18"/>
    <p:sldId id="327" r:id="rId19"/>
    <p:sldId id="372" r:id="rId20"/>
    <p:sldId id="331" r:id="rId21"/>
    <p:sldId id="370" r:id="rId22"/>
    <p:sldId id="371" r:id="rId23"/>
    <p:sldId id="365" r:id="rId24"/>
    <p:sldId id="366" r:id="rId25"/>
    <p:sldId id="332" r:id="rId26"/>
    <p:sldId id="322" r:id="rId27"/>
    <p:sldId id="333" r:id="rId28"/>
    <p:sldId id="334" r:id="rId29"/>
    <p:sldId id="335" r:id="rId30"/>
    <p:sldId id="336" r:id="rId31"/>
    <p:sldId id="337" r:id="rId32"/>
    <p:sldId id="368" r:id="rId33"/>
    <p:sldId id="369" r:id="rId34"/>
    <p:sldId id="330" r:id="rId35"/>
    <p:sldId id="351" r:id="rId36"/>
    <p:sldId id="352" r:id="rId37"/>
    <p:sldId id="353" r:id="rId38"/>
    <p:sldId id="354" r:id="rId39"/>
    <p:sldId id="355" r:id="rId40"/>
    <p:sldId id="356" r:id="rId41"/>
    <p:sldId id="293" r:id="rId42"/>
    <p:sldId id="318" r:id="rId4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柯 雅心" initials="柯" lastIdx="1" clrIdx="0">
    <p:extLst>
      <p:ext uri="{19B8F6BF-5375-455C-9EA6-DF929625EA0E}">
        <p15:presenceInfo xmlns:p15="http://schemas.microsoft.com/office/powerpoint/2012/main" userId="92cf7aa04da3779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51C50"/>
    <a:srgbClr val="C42772"/>
    <a:srgbClr val="97195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08" autoAdjust="0"/>
    <p:restoredTop sz="93288" autoAdjust="0"/>
  </p:normalViewPr>
  <p:slideViewPr>
    <p:cSldViewPr snapToGrid="0">
      <p:cViewPr varScale="1">
        <p:scale>
          <a:sx n="118" d="100"/>
          <a:sy n="118" d="100"/>
        </p:scale>
        <p:origin x="85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6B521D-DBAA-43D9-9072-84B706BE836A}" type="datetimeFigureOut">
              <a:rPr lang="zh-CN" altLang="en-US" smtClean="0"/>
              <a:t>2025/1/9</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839FD7-10F0-4285-9007-02347AB7E002}" type="slidenum">
              <a:rPr lang="zh-CN" altLang="en-US" smtClean="0"/>
              <a:t>‹#›</a:t>
            </a:fld>
            <a:endParaRPr lang="zh-CN" altLang="en-US"/>
          </a:p>
        </p:txBody>
      </p:sp>
    </p:spTree>
    <p:extLst>
      <p:ext uri="{BB962C8B-B14F-4D97-AF65-F5344CB8AC3E}">
        <p14:creationId xmlns:p14="http://schemas.microsoft.com/office/powerpoint/2010/main" val="30638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harvard-iacs.github.io/2018-CS109A/lectures/lecture-2/"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zh-CN" altLang="en-US" dirty="0"/>
          </a:p>
        </p:txBody>
      </p:sp>
      <p:sp>
        <p:nvSpPr>
          <p:cNvPr id="4" name="Slide Number Placeholder 3"/>
          <p:cNvSpPr>
            <a:spLocks noGrp="1"/>
          </p:cNvSpPr>
          <p:nvPr>
            <p:ph type="sldNum" sz="quarter" idx="5"/>
          </p:nvPr>
        </p:nvSpPr>
        <p:spPr/>
        <p:txBody>
          <a:bodyPr/>
          <a:lstStyle/>
          <a:p>
            <a:fld id="{B6839FD7-10F0-4285-9007-02347AB7E002}" type="slidenum">
              <a:rPr lang="zh-CN" altLang="en-US" smtClean="0"/>
              <a:t>2</a:t>
            </a:fld>
            <a:endParaRPr lang="zh-CN" altLang="en-US"/>
          </a:p>
        </p:txBody>
      </p:sp>
    </p:spTree>
    <p:extLst>
      <p:ext uri="{BB962C8B-B14F-4D97-AF65-F5344CB8AC3E}">
        <p14:creationId xmlns:p14="http://schemas.microsoft.com/office/powerpoint/2010/main" val="15389441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34</a:t>
            </a:fld>
            <a:endParaRPr lang="zh-CN" altLang="en-US"/>
          </a:p>
        </p:txBody>
      </p:sp>
    </p:spTree>
    <p:extLst>
      <p:ext uri="{BB962C8B-B14F-4D97-AF65-F5344CB8AC3E}">
        <p14:creationId xmlns:p14="http://schemas.microsoft.com/office/powerpoint/2010/main" val="1932162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35</a:t>
            </a:fld>
            <a:endParaRPr lang="zh-CN" altLang="en-US"/>
          </a:p>
        </p:txBody>
      </p:sp>
    </p:spTree>
    <p:extLst>
      <p:ext uri="{BB962C8B-B14F-4D97-AF65-F5344CB8AC3E}">
        <p14:creationId xmlns:p14="http://schemas.microsoft.com/office/powerpoint/2010/main" val="6987967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36</a:t>
            </a:fld>
            <a:endParaRPr lang="zh-CN" altLang="en-US"/>
          </a:p>
        </p:txBody>
      </p:sp>
    </p:spTree>
    <p:extLst>
      <p:ext uri="{BB962C8B-B14F-4D97-AF65-F5344CB8AC3E}">
        <p14:creationId xmlns:p14="http://schemas.microsoft.com/office/powerpoint/2010/main" val="3926039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37</a:t>
            </a:fld>
            <a:endParaRPr lang="zh-CN" altLang="en-US"/>
          </a:p>
        </p:txBody>
      </p:sp>
    </p:spTree>
    <p:extLst>
      <p:ext uri="{BB962C8B-B14F-4D97-AF65-F5344CB8AC3E}">
        <p14:creationId xmlns:p14="http://schemas.microsoft.com/office/powerpoint/2010/main" val="36001848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38</a:t>
            </a:fld>
            <a:endParaRPr lang="zh-CN" altLang="en-US"/>
          </a:p>
        </p:txBody>
      </p:sp>
    </p:spTree>
    <p:extLst>
      <p:ext uri="{BB962C8B-B14F-4D97-AF65-F5344CB8AC3E}">
        <p14:creationId xmlns:p14="http://schemas.microsoft.com/office/powerpoint/2010/main" val="18266840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39</a:t>
            </a:fld>
            <a:endParaRPr lang="zh-CN" altLang="en-US"/>
          </a:p>
        </p:txBody>
      </p:sp>
    </p:spTree>
    <p:extLst>
      <p:ext uri="{BB962C8B-B14F-4D97-AF65-F5344CB8AC3E}">
        <p14:creationId xmlns:p14="http://schemas.microsoft.com/office/powerpoint/2010/main" val="16040935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40</a:t>
            </a:fld>
            <a:endParaRPr lang="zh-CN" altLang="en-US"/>
          </a:p>
        </p:txBody>
      </p:sp>
    </p:spTree>
    <p:extLst>
      <p:ext uri="{BB962C8B-B14F-4D97-AF65-F5344CB8AC3E}">
        <p14:creationId xmlns:p14="http://schemas.microsoft.com/office/powerpoint/2010/main" val="1962992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u="sng" kern="100" dirty="0">
                <a:solidFill>
                  <a:srgbClr val="0563C1"/>
                </a:solidFill>
                <a:effectLst/>
                <a:latin typeface="Times New Roman" panose="02020603050405020304" pitchFamily="18" charset="0"/>
                <a:ea typeface="等线" panose="02010600030101010101" pitchFamily="2" charset="-122"/>
                <a:cs typeface="Times New Roman" panose="02020603050405020304" pitchFamily="18" charset="0"/>
                <a:hlinkClick r:id="rId3"/>
              </a:rPr>
              <a:t>https://harvard-iacs.github.io/2018-CS109A/lectures/lecture-2/</a:t>
            </a:r>
            <a:endParaRPr lang="en-US"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dirty="0"/>
          </a:p>
        </p:txBody>
      </p:sp>
      <p:sp>
        <p:nvSpPr>
          <p:cNvPr id="4" name="灯片编号占位符 3"/>
          <p:cNvSpPr>
            <a:spLocks noGrp="1"/>
          </p:cNvSpPr>
          <p:nvPr>
            <p:ph type="sldNum" sz="quarter" idx="5"/>
          </p:nvPr>
        </p:nvSpPr>
        <p:spPr/>
        <p:txBody>
          <a:bodyPr/>
          <a:lstStyle/>
          <a:p>
            <a:fld id="{B6839FD7-10F0-4285-9007-02347AB7E002}" type="slidenum">
              <a:rPr lang="zh-CN" altLang="en-US" smtClean="0"/>
              <a:t>13</a:t>
            </a:fld>
            <a:endParaRPr lang="zh-CN" altLang="en-US"/>
          </a:p>
        </p:txBody>
      </p:sp>
    </p:spTree>
    <p:extLst>
      <p:ext uri="{BB962C8B-B14F-4D97-AF65-F5344CB8AC3E}">
        <p14:creationId xmlns:p14="http://schemas.microsoft.com/office/powerpoint/2010/main" val="8528427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1. https://macxima.medium.com/data-engineering-572733412d54</a:t>
            </a:r>
          </a:p>
          <a:p>
            <a:r>
              <a:rPr lang="en-US" dirty="0"/>
              <a:t>2. https://www.analyticsvidhya.com/blog/2021/06/data-engineering-concepts-and-importance/</a:t>
            </a:r>
          </a:p>
        </p:txBody>
      </p:sp>
      <p:sp>
        <p:nvSpPr>
          <p:cNvPr id="4" name="灯片编号占位符 3"/>
          <p:cNvSpPr>
            <a:spLocks noGrp="1"/>
          </p:cNvSpPr>
          <p:nvPr>
            <p:ph type="sldNum" sz="quarter" idx="5"/>
          </p:nvPr>
        </p:nvSpPr>
        <p:spPr/>
        <p:txBody>
          <a:bodyPr/>
          <a:lstStyle/>
          <a:p>
            <a:fld id="{B6839FD7-10F0-4285-9007-02347AB7E002}" type="slidenum">
              <a:rPr lang="zh-CN" altLang="en-US" smtClean="0"/>
              <a:t>14</a:t>
            </a:fld>
            <a:endParaRPr lang="zh-CN" altLang="en-US"/>
          </a:p>
        </p:txBody>
      </p:sp>
    </p:spTree>
    <p:extLst>
      <p:ext uri="{BB962C8B-B14F-4D97-AF65-F5344CB8AC3E}">
        <p14:creationId xmlns:p14="http://schemas.microsoft.com/office/powerpoint/2010/main" val="29200809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839FD7-10F0-4285-9007-02347AB7E002}" type="slidenum">
              <a:rPr lang="zh-CN" altLang="en-US" smtClean="0"/>
              <a:t>19</a:t>
            </a:fld>
            <a:endParaRPr lang="zh-CN" altLang="en-US"/>
          </a:p>
        </p:txBody>
      </p:sp>
    </p:spTree>
    <p:extLst>
      <p:ext uri="{BB962C8B-B14F-4D97-AF65-F5344CB8AC3E}">
        <p14:creationId xmlns:p14="http://schemas.microsoft.com/office/powerpoint/2010/main" val="28063958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https://www.dreamstime.com/chart-types-flat-line-icons-linear-graph-column-pie-donut-diagram-financial-report-illustrations-infographic-thin-signs-image125327945</a:t>
            </a:r>
          </a:p>
        </p:txBody>
      </p:sp>
      <p:sp>
        <p:nvSpPr>
          <p:cNvPr id="4" name="灯片编号占位符 3"/>
          <p:cNvSpPr>
            <a:spLocks noGrp="1"/>
          </p:cNvSpPr>
          <p:nvPr>
            <p:ph type="sldNum" sz="quarter" idx="5"/>
          </p:nvPr>
        </p:nvSpPr>
        <p:spPr/>
        <p:txBody>
          <a:bodyPr/>
          <a:lstStyle/>
          <a:p>
            <a:fld id="{B6839FD7-10F0-4285-9007-02347AB7E002}" type="slidenum">
              <a:rPr lang="zh-CN" altLang="en-US" smtClean="0"/>
              <a:t>20</a:t>
            </a:fld>
            <a:endParaRPr lang="zh-CN" altLang="en-US"/>
          </a:p>
        </p:txBody>
      </p:sp>
    </p:spTree>
    <p:extLst>
      <p:ext uri="{BB962C8B-B14F-4D97-AF65-F5344CB8AC3E}">
        <p14:creationId xmlns:p14="http://schemas.microsoft.com/office/powerpoint/2010/main" val="3604880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https://www.dreamstime.com/chart-types-flat-line-icons-linear-graph-column-pie-donut-diagram-financial-report-illustrations-infographic-thin-signs-image125327945</a:t>
            </a:r>
          </a:p>
        </p:txBody>
      </p:sp>
      <p:sp>
        <p:nvSpPr>
          <p:cNvPr id="4" name="灯片编号占位符 3"/>
          <p:cNvSpPr>
            <a:spLocks noGrp="1"/>
          </p:cNvSpPr>
          <p:nvPr>
            <p:ph type="sldNum" sz="quarter" idx="5"/>
          </p:nvPr>
        </p:nvSpPr>
        <p:spPr/>
        <p:txBody>
          <a:bodyPr/>
          <a:lstStyle/>
          <a:p>
            <a:fld id="{B6839FD7-10F0-4285-9007-02347AB7E002}" type="slidenum">
              <a:rPr lang="zh-CN" altLang="en-US" smtClean="0"/>
              <a:t>21</a:t>
            </a:fld>
            <a:endParaRPr lang="zh-CN" altLang="en-US"/>
          </a:p>
        </p:txBody>
      </p:sp>
    </p:spTree>
    <p:extLst>
      <p:ext uri="{BB962C8B-B14F-4D97-AF65-F5344CB8AC3E}">
        <p14:creationId xmlns:p14="http://schemas.microsoft.com/office/powerpoint/2010/main" val="18487560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https://www.dreamstime.com/chart-types-flat-line-icons-linear-graph-column-pie-donut-diagram-financial-report-illustrations-infographic-thin-signs-image125327945</a:t>
            </a:r>
          </a:p>
        </p:txBody>
      </p:sp>
      <p:sp>
        <p:nvSpPr>
          <p:cNvPr id="4" name="灯片编号占位符 3"/>
          <p:cNvSpPr>
            <a:spLocks noGrp="1"/>
          </p:cNvSpPr>
          <p:nvPr>
            <p:ph type="sldNum" sz="quarter" idx="5"/>
          </p:nvPr>
        </p:nvSpPr>
        <p:spPr/>
        <p:txBody>
          <a:bodyPr/>
          <a:lstStyle/>
          <a:p>
            <a:fld id="{B6839FD7-10F0-4285-9007-02347AB7E002}" type="slidenum">
              <a:rPr lang="zh-CN" altLang="en-US" smtClean="0"/>
              <a:t>22</a:t>
            </a:fld>
            <a:endParaRPr lang="zh-CN" altLang="en-US"/>
          </a:p>
        </p:txBody>
      </p:sp>
    </p:spTree>
    <p:extLst>
      <p:ext uri="{BB962C8B-B14F-4D97-AF65-F5344CB8AC3E}">
        <p14:creationId xmlns:p14="http://schemas.microsoft.com/office/powerpoint/2010/main" val="3491750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https://www.dreamstime.com/chart-types-flat-line-icons-linear-graph-column-pie-donut-diagram-financial-report-illustrations-infographic-thin-signs-image125327945</a:t>
            </a:r>
          </a:p>
        </p:txBody>
      </p:sp>
      <p:sp>
        <p:nvSpPr>
          <p:cNvPr id="4" name="灯片编号占位符 3"/>
          <p:cNvSpPr>
            <a:spLocks noGrp="1"/>
          </p:cNvSpPr>
          <p:nvPr>
            <p:ph type="sldNum" sz="quarter" idx="5"/>
          </p:nvPr>
        </p:nvSpPr>
        <p:spPr/>
        <p:txBody>
          <a:bodyPr/>
          <a:lstStyle/>
          <a:p>
            <a:fld id="{B6839FD7-10F0-4285-9007-02347AB7E002}" type="slidenum">
              <a:rPr lang="zh-CN" altLang="en-US" smtClean="0"/>
              <a:t>23</a:t>
            </a:fld>
            <a:endParaRPr lang="zh-CN" altLang="en-US"/>
          </a:p>
        </p:txBody>
      </p:sp>
    </p:spTree>
    <p:extLst>
      <p:ext uri="{BB962C8B-B14F-4D97-AF65-F5344CB8AC3E}">
        <p14:creationId xmlns:p14="http://schemas.microsoft.com/office/powerpoint/2010/main" val="24647824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839FD7-10F0-4285-9007-02347AB7E002}" type="slidenum">
              <a:rPr lang="zh-CN" altLang="en-US" smtClean="0"/>
              <a:t>32</a:t>
            </a:fld>
            <a:endParaRPr lang="zh-CN" altLang="en-US"/>
          </a:p>
        </p:txBody>
      </p:sp>
    </p:spTree>
    <p:extLst>
      <p:ext uri="{BB962C8B-B14F-4D97-AF65-F5344CB8AC3E}">
        <p14:creationId xmlns:p14="http://schemas.microsoft.com/office/powerpoint/2010/main" val="2118295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B60FE-B781-4378-944C-D3B04E735F41}"/>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A556452D-1DEE-400F-96B9-B09E09F8B6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1762293A-C2C5-4BB9-A883-E6B9BF0667C9}"/>
              </a:ext>
            </a:extLst>
          </p:cNvPr>
          <p:cNvSpPr>
            <a:spLocks noGrp="1"/>
          </p:cNvSpPr>
          <p:nvPr>
            <p:ph type="dt" sz="half" idx="10"/>
          </p:nvPr>
        </p:nvSpPr>
        <p:spPr/>
        <p:txBody>
          <a:bodyPr/>
          <a:lstStyle/>
          <a:p>
            <a:fld id="{81326C69-B41F-DE4C-831A-D8424F807BE8}" type="datetime1">
              <a:rPr lang="en-HK" altLang="zh-CN" smtClean="0"/>
              <a:t>9/1/2025</a:t>
            </a:fld>
            <a:endParaRPr lang="zh-CN" altLang="en-US"/>
          </a:p>
        </p:txBody>
      </p:sp>
      <p:sp>
        <p:nvSpPr>
          <p:cNvPr id="5" name="Footer Placeholder 4">
            <a:extLst>
              <a:ext uri="{FF2B5EF4-FFF2-40B4-BE49-F238E27FC236}">
                <a16:creationId xmlns:a16="http://schemas.microsoft.com/office/drawing/2014/main" id="{406940F7-7498-4BFB-AFB3-C0AF839F8C7F}"/>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4453C8B3-F993-4332-B46A-9B00F95A7436}"/>
              </a:ext>
            </a:extLst>
          </p:cNvPr>
          <p:cNvSpPr>
            <a:spLocks noGrp="1"/>
          </p:cNvSpPr>
          <p:nvPr>
            <p:ph type="sldNum" sz="quarter" idx="12"/>
          </p:nvPr>
        </p:nvSpPr>
        <p:spPr/>
        <p:txBody>
          <a:bodyPr/>
          <a:lstStyle/>
          <a:p>
            <a:fld id="{C399462D-D873-47C0-B287-693A0FDAC09B}" type="slidenum">
              <a:rPr lang="zh-CN" altLang="en-US" smtClean="0"/>
              <a:t>‹#›</a:t>
            </a:fld>
            <a:endParaRPr lang="zh-CN" altLang="en-US"/>
          </a:p>
        </p:txBody>
      </p:sp>
    </p:spTree>
    <p:extLst>
      <p:ext uri="{BB962C8B-B14F-4D97-AF65-F5344CB8AC3E}">
        <p14:creationId xmlns:p14="http://schemas.microsoft.com/office/powerpoint/2010/main" val="35525388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A3A8E-5D00-4FC3-AC24-F4EBA716D7EA}"/>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1B6614DB-70F3-4FA6-A222-BBC788506806}"/>
              </a:ext>
            </a:extLst>
          </p:cNvPr>
          <p:cNvSpPr>
            <a:spLocks noGrp="1"/>
          </p:cNvSpPr>
          <p:nvPr>
            <p:ph type="body" orient="vert" idx="1"/>
          </p:nvPr>
        </p:nvSpPr>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4F2D2868-7024-46FA-8F04-85EA4BD76D2A}"/>
              </a:ext>
            </a:extLst>
          </p:cNvPr>
          <p:cNvSpPr>
            <a:spLocks noGrp="1"/>
          </p:cNvSpPr>
          <p:nvPr>
            <p:ph type="dt" sz="half" idx="10"/>
          </p:nvPr>
        </p:nvSpPr>
        <p:spPr/>
        <p:txBody>
          <a:bodyPr/>
          <a:lstStyle/>
          <a:p>
            <a:fld id="{3F1C9FC8-DFFA-D24D-A5EF-CA258F7770D1}" type="datetime1">
              <a:rPr lang="en-HK" altLang="zh-CN" smtClean="0"/>
              <a:t>9/1/2025</a:t>
            </a:fld>
            <a:endParaRPr lang="zh-CN" altLang="en-US"/>
          </a:p>
        </p:txBody>
      </p:sp>
      <p:sp>
        <p:nvSpPr>
          <p:cNvPr id="5" name="Footer Placeholder 4">
            <a:extLst>
              <a:ext uri="{FF2B5EF4-FFF2-40B4-BE49-F238E27FC236}">
                <a16:creationId xmlns:a16="http://schemas.microsoft.com/office/drawing/2014/main" id="{45EB2254-EA95-432A-AB45-8615B85E0B34}"/>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9599808E-3A5B-4873-A3F7-6A8F13AE9C91}"/>
              </a:ext>
            </a:extLst>
          </p:cNvPr>
          <p:cNvSpPr>
            <a:spLocks noGrp="1"/>
          </p:cNvSpPr>
          <p:nvPr>
            <p:ph type="sldNum" sz="quarter" idx="12"/>
          </p:nvPr>
        </p:nvSpPr>
        <p:spPr/>
        <p:txBody>
          <a:bodyPr/>
          <a:lstStyle/>
          <a:p>
            <a:fld id="{C399462D-D873-47C0-B287-693A0FDAC09B}" type="slidenum">
              <a:rPr lang="zh-CN" altLang="en-US" smtClean="0"/>
              <a:t>‹#›</a:t>
            </a:fld>
            <a:endParaRPr lang="zh-CN" altLang="en-US"/>
          </a:p>
        </p:txBody>
      </p:sp>
    </p:spTree>
    <p:extLst>
      <p:ext uri="{BB962C8B-B14F-4D97-AF65-F5344CB8AC3E}">
        <p14:creationId xmlns:p14="http://schemas.microsoft.com/office/powerpoint/2010/main" val="16664959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D243C6-D4B0-4218-BBF1-EA913BD53998}"/>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DBFF55F7-6510-4623-B031-315D254625D0}"/>
              </a:ext>
            </a:extLst>
          </p:cNvPr>
          <p:cNvSpPr>
            <a:spLocks noGrp="1"/>
          </p:cNvSpPr>
          <p:nvPr>
            <p:ph type="body" orient="vert" idx="1"/>
          </p:nvPr>
        </p:nvSpPr>
        <p:spPr>
          <a:xfrm>
            <a:off x="838200" y="365125"/>
            <a:ext cx="7734300" cy="5811838"/>
          </a:xfrm>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FF52C37F-CC0D-45C2-9AD0-A713A0DDD1AE}"/>
              </a:ext>
            </a:extLst>
          </p:cNvPr>
          <p:cNvSpPr>
            <a:spLocks noGrp="1"/>
          </p:cNvSpPr>
          <p:nvPr>
            <p:ph type="dt" sz="half" idx="10"/>
          </p:nvPr>
        </p:nvSpPr>
        <p:spPr/>
        <p:txBody>
          <a:bodyPr/>
          <a:lstStyle/>
          <a:p>
            <a:fld id="{EF24FFC3-274A-3F42-ACCA-D9B8A3B526D5}" type="datetime1">
              <a:rPr lang="en-HK" altLang="zh-CN" smtClean="0"/>
              <a:t>9/1/2025</a:t>
            </a:fld>
            <a:endParaRPr lang="zh-CN" altLang="en-US"/>
          </a:p>
        </p:txBody>
      </p:sp>
      <p:sp>
        <p:nvSpPr>
          <p:cNvPr id="5" name="Footer Placeholder 4">
            <a:extLst>
              <a:ext uri="{FF2B5EF4-FFF2-40B4-BE49-F238E27FC236}">
                <a16:creationId xmlns:a16="http://schemas.microsoft.com/office/drawing/2014/main" id="{24C19251-BDA5-4367-8ACF-B73123513C69}"/>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58A4F6C-5043-4B18-A1CE-B3627D1E0745}"/>
              </a:ext>
            </a:extLst>
          </p:cNvPr>
          <p:cNvSpPr>
            <a:spLocks noGrp="1"/>
          </p:cNvSpPr>
          <p:nvPr>
            <p:ph type="sldNum" sz="quarter" idx="12"/>
          </p:nvPr>
        </p:nvSpPr>
        <p:spPr/>
        <p:txBody>
          <a:bodyPr/>
          <a:lstStyle/>
          <a:p>
            <a:fld id="{C399462D-D873-47C0-B287-693A0FDAC09B}" type="slidenum">
              <a:rPr lang="zh-CN" altLang="en-US" smtClean="0"/>
              <a:t>‹#›</a:t>
            </a:fld>
            <a:endParaRPr lang="zh-CN" altLang="en-US"/>
          </a:p>
        </p:txBody>
      </p:sp>
    </p:spTree>
    <p:extLst>
      <p:ext uri="{BB962C8B-B14F-4D97-AF65-F5344CB8AC3E}">
        <p14:creationId xmlns:p14="http://schemas.microsoft.com/office/powerpoint/2010/main" val="760198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52603-B35A-4F07-94B0-8AD1ED54F963}"/>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6D18E366-A888-4E64-984F-C5039D212107}"/>
              </a:ext>
            </a:extLst>
          </p:cNvPr>
          <p:cNvSpPr>
            <a:spLocks noGrp="1"/>
          </p:cNvSpPr>
          <p:nvPr>
            <p:ph idx="1"/>
          </p:nvPr>
        </p:nvSpPr>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9C1801A1-2715-4191-91FA-567883D16568}"/>
              </a:ext>
            </a:extLst>
          </p:cNvPr>
          <p:cNvSpPr>
            <a:spLocks noGrp="1"/>
          </p:cNvSpPr>
          <p:nvPr>
            <p:ph type="dt" sz="half" idx="10"/>
          </p:nvPr>
        </p:nvSpPr>
        <p:spPr/>
        <p:txBody>
          <a:bodyPr/>
          <a:lstStyle/>
          <a:p>
            <a:fld id="{E5F3F249-BCCB-264D-B79F-54FC0AE338E6}" type="datetime1">
              <a:rPr lang="en-HK" altLang="zh-CN" smtClean="0"/>
              <a:t>9/1/2025</a:t>
            </a:fld>
            <a:endParaRPr lang="zh-CN" altLang="en-US"/>
          </a:p>
        </p:txBody>
      </p:sp>
      <p:sp>
        <p:nvSpPr>
          <p:cNvPr id="5" name="Footer Placeholder 4">
            <a:extLst>
              <a:ext uri="{FF2B5EF4-FFF2-40B4-BE49-F238E27FC236}">
                <a16:creationId xmlns:a16="http://schemas.microsoft.com/office/drawing/2014/main" id="{2C7DF77C-62EB-44C1-8942-D5A5DF2BEFE1}"/>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2D9B3688-A521-453D-B727-A1E0956BD620}"/>
              </a:ext>
            </a:extLst>
          </p:cNvPr>
          <p:cNvSpPr>
            <a:spLocks noGrp="1"/>
          </p:cNvSpPr>
          <p:nvPr>
            <p:ph type="sldNum" sz="quarter" idx="12"/>
          </p:nvPr>
        </p:nvSpPr>
        <p:spPr/>
        <p:txBody>
          <a:bodyPr/>
          <a:lstStyle/>
          <a:p>
            <a:fld id="{C399462D-D873-47C0-B287-693A0FDAC09B}" type="slidenum">
              <a:rPr lang="zh-CN" altLang="en-US" smtClean="0"/>
              <a:t>‹#›</a:t>
            </a:fld>
            <a:endParaRPr lang="zh-CN" altLang="en-US"/>
          </a:p>
        </p:txBody>
      </p:sp>
    </p:spTree>
    <p:extLst>
      <p:ext uri="{BB962C8B-B14F-4D97-AF65-F5344CB8AC3E}">
        <p14:creationId xmlns:p14="http://schemas.microsoft.com/office/powerpoint/2010/main" val="3571964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ED055-ED93-447F-9628-CAD56D0FED7E}"/>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8B26E171-6D64-4867-A877-867325F344C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Edit Master text styles</a:t>
            </a:r>
          </a:p>
        </p:txBody>
      </p:sp>
      <p:sp>
        <p:nvSpPr>
          <p:cNvPr id="4" name="Date Placeholder 3">
            <a:extLst>
              <a:ext uri="{FF2B5EF4-FFF2-40B4-BE49-F238E27FC236}">
                <a16:creationId xmlns:a16="http://schemas.microsoft.com/office/drawing/2014/main" id="{43E95460-E60B-464E-AF4E-791B627473D3}"/>
              </a:ext>
            </a:extLst>
          </p:cNvPr>
          <p:cNvSpPr>
            <a:spLocks noGrp="1"/>
          </p:cNvSpPr>
          <p:nvPr>
            <p:ph type="dt" sz="half" idx="10"/>
          </p:nvPr>
        </p:nvSpPr>
        <p:spPr/>
        <p:txBody>
          <a:bodyPr/>
          <a:lstStyle/>
          <a:p>
            <a:fld id="{CA58BB3E-A6F4-1C4A-9F3A-D1DAE292F78C}" type="datetime1">
              <a:rPr lang="en-HK" altLang="zh-CN" smtClean="0"/>
              <a:t>9/1/2025</a:t>
            </a:fld>
            <a:endParaRPr lang="zh-CN" altLang="en-US"/>
          </a:p>
        </p:txBody>
      </p:sp>
      <p:sp>
        <p:nvSpPr>
          <p:cNvPr id="5" name="Footer Placeholder 4">
            <a:extLst>
              <a:ext uri="{FF2B5EF4-FFF2-40B4-BE49-F238E27FC236}">
                <a16:creationId xmlns:a16="http://schemas.microsoft.com/office/drawing/2014/main" id="{948B7008-458B-4521-A32F-32DD65BD9817}"/>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B7A1E32E-4C89-4BEF-8EC3-D6E3B2A6391A}"/>
              </a:ext>
            </a:extLst>
          </p:cNvPr>
          <p:cNvSpPr>
            <a:spLocks noGrp="1"/>
          </p:cNvSpPr>
          <p:nvPr>
            <p:ph type="sldNum" sz="quarter" idx="12"/>
          </p:nvPr>
        </p:nvSpPr>
        <p:spPr/>
        <p:txBody>
          <a:bodyPr/>
          <a:lstStyle/>
          <a:p>
            <a:fld id="{C399462D-D873-47C0-B287-693A0FDAC09B}" type="slidenum">
              <a:rPr lang="zh-CN" altLang="en-US" smtClean="0"/>
              <a:t>‹#›</a:t>
            </a:fld>
            <a:endParaRPr lang="zh-CN" altLang="en-US"/>
          </a:p>
        </p:txBody>
      </p:sp>
    </p:spTree>
    <p:extLst>
      <p:ext uri="{BB962C8B-B14F-4D97-AF65-F5344CB8AC3E}">
        <p14:creationId xmlns:p14="http://schemas.microsoft.com/office/powerpoint/2010/main" val="1687965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B88EC-C586-4D0F-AEA7-84F54434584C}"/>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6021E2E4-E2A7-4D70-A553-241D99821735}"/>
              </a:ext>
            </a:extLst>
          </p:cNvPr>
          <p:cNvSpPr>
            <a:spLocks noGrp="1"/>
          </p:cNvSpPr>
          <p:nvPr>
            <p:ph sz="half" idx="1"/>
          </p:nvPr>
        </p:nvSpPr>
        <p:spPr>
          <a:xfrm>
            <a:off x="838200" y="1825625"/>
            <a:ext cx="5181600" cy="435133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3294E4DE-ECD2-4133-981F-855ADC140791}"/>
              </a:ext>
            </a:extLst>
          </p:cNvPr>
          <p:cNvSpPr>
            <a:spLocks noGrp="1"/>
          </p:cNvSpPr>
          <p:nvPr>
            <p:ph sz="half" idx="2"/>
          </p:nvPr>
        </p:nvSpPr>
        <p:spPr>
          <a:xfrm>
            <a:off x="6172200" y="1825625"/>
            <a:ext cx="5181600" cy="435133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4C157344-27F4-47C6-B3F5-27B1593708D1}"/>
              </a:ext>
            </a:extLst>
          </p:cNvPr>
          <p:cNvSpPr>
            <a:spLocks noGrp="1"/>
          </p:cNvSpPr>
          <p:nvPr>
            <p:ph type="dt" sz="half" idx="10"/>
          </p:nvPr>
        </p:nvSpPr>
        <p:spPr/>
        <p:txBody>
          <a:bodyPr/>
          <a:lstStyle/>
          <a:p>
            <a:fld id="{ED68810C-070C-154B-89F1-BE01C97A055E}" type="datetime1">
              <a:rPr lang="en-HK" altLang="zh-CN" smtClean="0"/>
              <a:t>9/1/2025</a:t>
            </a:fld>
            <a:endParaRPr lang="zh-CN" altLang="en-US"/>
          </a:p>
        </p:txBody>
      </p:sp>
      <p:sp>
        <p:nvSpPr>
          <p:cNvPr id="6" name="Footer Placeholder 5">
            <a:extLst>
              <a:ext uri="{FF2B5EF4-FFF2-40B4-BE49-F238E27FC236}">
                <a16:creationId xmlns:a16="http://schemas.microsoft.com/office/drawing/2014/main" id="{F98FD620-D6BD-4C77-940B-AE9F61D1C41B}"/>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4E597AE4-29A3-438F-8EF2-B938BEC5E909}"/>
              </a:ext>
            </a:extLst>
          </p:cNvPr>
          <p:cNvSpPr>
            <a:spLocks noGrp="1"/>
          </p:cNvSpPr>
          <p:nvPr>
            <p:ph type="sldNum" sz="quarter" idx="12"/>
          </p:nvPr>
        </p:nvSpPr>
        <p:spPr/>
        <p:txBody>
          <a:bodyPr/>
          <a:lstStyle/>
          <a:p>
            <a:fld id="{C399462D-D873-47C0-B287-693A0FDAC09B}" type="slidenum">
              <a:rPr lang="zh-CN" altLang="en-US" smtClean="0"/>
              <a:t>‹#›</a:t>
            </a:fld>
            <a:endParaRPr lang="zh-CN" altLang="en-US"/>
          </a:p>
        </p:txBody>
      </p:sp>
    </p:spTree>
    <p:extLst>
      <p:ext uri="{BB962C8B-B14F-4D97-AF65-F5344CB8AC3E}">
        <p14:creationId xmlns:p14="http://schemas.microsoft.com/office/powerpoint/2010/main" val="2099580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F5B88-4B36-4E33-9B19-4E8D4AF002AA}"/>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16AFC41E-A8B4-4A62-9D56-2A414441EB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4" name="Content Placeholder 3">
            <a:extLst>
              <a:ext uri="{FF2B5EF4-FFF2-40B4-BE49-F238E27FC236}">
                <a16:creationId xmlns:a16="http://schemas.microsoft.com/office/drawing/2014/main" id="{0FF84A1C-B690-44BE-80D6-92141EDD2BA5}"/>
              </a:ext>
            </a:extLst>
          </p:cNvPr>
          <p:cNvSpPr>
            <a:spLocks noGrp="1"/>
          </p:cNvSpPr>
          <p:nvPr>
            <p:ph sz="half" idx="2"/>
          </p:nvPr>
        </p:nvSpPr>
        <p:spPr>
          <a:xfrm>
            <a:off x="839788" y="2505075"/>
            <a:ext cx="5157787" cy="368458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88B3F662-203C-4C20-9585-7B4369FE0B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6" name="Content Placeholder 5">
            <a:extLst>
              <a:ext uri="{FF2B5EF4-FFF2-40B4-BE49-F238E27FC236}">
                <a16:creationId xmlns:a16="http://schemas.microsoft.com/office/drawing/2014/main" id="{5E5897E4-D7EB-4A22-B0D7-DBFBAC38B18A}"/>
              </a:ext>
            </a:extLst>
          </p:cNvPr>
          <p:cNvSpPr>
            <a:spLocks noGrp="1"/>
          </p:cNvSpPr>
          <p:nvPr>
            <p:ph sz="quarter" idx="4"/>
          </p:nvPr>
        </p:nvSpPr>
        <p:spPr>
          <a:xfrm>
            <a:off x="6172200" y="2505075"/>
            <a:ext cx="5183188" cy="368458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959E2C6F-8AAD-48B6-AB18-BA57B797E019}"/>
              </a:ext>
            </a:extLst>
          </p:cNvPr>
          <p:cNvSpPr>
            <a:spLocks noGrp="1"/>
          </p:cNvSpPr>
          <p:nvPr>
            <p:ph type="dt" sz="half" idx="10"/>
          </p:nvPr>
        </p:nvSpPr>
        <p:spPr/>
        <p:txBody>
          <a:bodyPr/>
          <a:lstStyle/>
          <a:p>
            <a:fld id="{2EBA9C1C-1D56-CD44-9054-E837D0D78C1E}" type="datetime1">
              <a:rPr lang="en-HK" altLang="zh-CN" smtClean="0"/>
              <a:t>9/1/2025</a:t>
            </a:fld>
            <a:endParaRPr lang="zh-CN" altLang="en-US"/>
          </a:p>
        </p:txBody>
      </p:sp>
      <p:sp>
        <p:nvSpPr>
          <p:cNvPr id="8" name="Footer Placeholder 7">
            <a:extLst>
              <a:ext uri="{FF2B5EF4-FFF2-40B4-BE49-F238E27FC236}">
                <a16:creationId xmlns:a16="http://schemas.microsoft.com/office/drawing/2014/main" id="{EC227110-7CA8-4B05-A133-EDD06C612561}"/>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B9792743-316F-4388-AA91-1AF883943D81}"/>
              </a:ext>
            </a:extLst>
          </p:cNvPr>
          <p:cNvSpPr>
            <a:spLocks noGrp="1"/>
          </p:cNvSpPr>
          <p:nvPr>
            <p:ph type="sldNum" sz="quarter" idx="12"/>
          </p:nvPr>
        </p:nvSpPr>
        <p:spPr/>
        <p:txBody>
          <a:bodyPr/>
          <a:lstStyle/>
          <a:p>
            <a:fld id="{C399462D-D873-47C0-B287-693A0FDAC09B}" type="slidenum">
              <a:rPr lang="zh-CN" altLang="en-US" smtClean="0"/>
              <a:t>‹#›</a:t>
            </a:fld>
            <a:endParaRPr lang="zh-CN" altLang="en-US"/>
          </a:p>
        </p:txBody>
      </p:sp>
    </p:spTree>
    <p:extLst>
      <p:ext uri="{BB962C8B-B14F-4D97-AF65-F5344CB8AC3E}">
        <p14:creationId xmlns:p14="http://schemas.microsoft.com/office/powerpoint/2010/main" val="24579756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1DD60-260E-49DC-8091-1B9D777A9CA0}"/>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FEE24339-34C4-4C0A-BC8A-1EE405BC9B6F}"/>
              </a:ext>
            </a:extLst>
          </p:cNvPr>
          <p:cNvSpPr>
            <a:spLocks noGrp="1"/>
          </p:cNvSpPr>
          <p:nvPr>
            <p:ph type="dt" sz="half" idx="10"/>
          </p:nvPr>
        </p:nvSpPr>
        <p:spPr/>
        <p:txBody>
          <a:bodyPr/>
          <a:lstStyle/>
          <a:p>
            <a:fld id="{AC09E52F-874B-E945-BA0F-C6DF982FC1FF}" type="datetime1">
              <a:rPr lang="en-HK" altLang="zh-CN" smtClean="0"/>
              <a:t>9/1/2025</a:t>
            </a:fld>
            <a:endParaRPr lang="zh-CN" altLang="en-US"/>
          </a:p>
        </p:txBody>
      </p:sp>
      <p:sp>
        <p:nvSpPr>
          <p:cNvPr id="4" name="Footer Placeholder 3">
            <a:extLst>
              <a:ext uri="{FF2B5EF4-FFF2-40B4-BE49-F238E27FC236}">
                <a16:creationId xmlns:a16="http://schemas.microsoft.com/office/drawing/2014/main" id="{825D35FB-7315-4603-8388-2EF0857213A4}"/>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3F524924-7ABB-4D96-9737-CE1ADC0E6E26}"/>
              </a:ext>
            </a:extLst>
          </p:cNvPr>
          <p:cNvSpPr>
            <a:spLocks noGrp="1"/>
          </p:cNvSpPr>
          <p:nvPr>
            <p:ph type="sldNum" sz="quarter" idx="12"/>
          </p:nvPr>
        </p:nvSpPr>
        <p:spPr/>
        <p:txBody>
          <a:bodyPr/>
          <a:lstStyle/>
          <a:p>
            <a:fld id="{C399462D-D873-47C0-B287-693A0FDAC09B}" type="slidenum">
              <a:rPr lang="zh-CN" altLang="en-US" smtClean="0"/>
              <a:t>‹#›</a:t>
            </a:fld>
            <a:endParaRPr lang="zh-CN" altLang="en-US"/>
          </a:p>
        </p:txBody>
      </p:sp>
    </p:spTree>
    <p:extLst>
      <p:ext uri="{BB962C8B-B14F-4D97-AF65-F5344CB8AC3E}">
        <p14:creationId xmlns:p14="http://schemas.microsoft.com/office/powerpoint/2010/main" val="2267752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364B64-033D-45D3-86F9-6EABFD214EA1}"/>
              </a:ext>
            </a:extLst>
          </p:cNvPr>
          <p:cNvSpPr>
            <a:spLocks noGrp="1"/>
          </p:cNvSpPr>
          <p:nvPr>
            <p:ph type="dt" sz="half" idx="10"/>
          </p:nvPr>
        </p:nvSpPr>
        <p:spPr/>
        <p:txBody>
          <a:bodyPr/>
          <a:lstStyle/>
          <a:p>
            <a:fld id="{7558CEE6-F26E-8646-A0B2-2DD122CBF1F6}" type="datetime1">
              <a:rPr lang="en-HK" altLang="zh-CN" smtClean="0"/>
              <a:t>9/1/2025</a:t>
            </a:fld>
            <a:endParaRPr lang="zh-CN" altLang="en-US"/>
          </a:p>
        </p:txBody>
      </p:sp>
      <p:sp>
        <p:nvSpPr>
          <p:cNvPr id="3" name="Footer Placeholder 2">
            <a:extLst>
              <a:ext uri="{FF2B5EF4-FFF2-40B4-BE49-F238E27FC236}">
                <a16:creationId xmlns:a16="http://schemas.microsoft.com/office/drawing/2014/main" id="{F7E673F4-2AD0-4362-A7E5-390B0AFD5F3D}"/>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DC5A7884-93DA-4F12-83A0-8553A043F634}"/>
              </a:ext>
            </a:extLst>
          </p:cNvPr>
          <p:cNvSpPr>
            <a:spLocks noGrp="1"/>
          </p:cNvSpPr>
          <p:nvPr>
            <p:ph type="sldNum" sz="quarter" idx="12"/>
          </p:nvPr>
        </p:nvSpPr>
        <p:spPr/>
        <p:txBody>
          <a:bodyPr/>
          <a:lstStyle/>
          <a:p>
            <a:fld id="{C399462D-D873-47C0-B287-693A0FDAC09B}" type="slidenum">
              <a:rPr lang="zh-CN" altLang="en-US" smtClean="0"/>
              <a:t>‹#›</a:t>
            </a:fld>
            <a:endParaRPr lang="zh-CN" altLang="en-US"/>
          </a:p>
        </p:txBody>
      </p:sp>
    </p:spTree>
    <p:extLst>
      <p:ext uri="{BB962C8B-B14F-4D97-AF65-F5344CB8AC3E}">
        <p14:creationId xmlns:p14="http://schemas.microsoft.com/office/powerpoint/2010/main" val="2213799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CE21C-A920-41B1-807D-7BFCCFBEED7F}"/>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7235243A-20B0-4A08-A996-C12E4B7534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9E08AAD3-5D8A-4E47-A380-3F883B9615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
        <p:nvSpPr>
          <p:cNvPr id="5" name="Date Placeholder 4">
            <a:extLst>
              <a:ext uri="{FF2B5EF4-FFF2-40B4-BE49-F238E27FC236}">
                <a16:creationId xmlns:a16="http://schemas.microsoft.com/office/drawing/2014/main" id="{E38E3FA6-52C8-452D-8A87-3E698D4DA58C}"/>
              </a:ext>
            </a:extLst>
          </p:cNvPr>
          <p:cNvSpPr>
            <a:spLocks noGrp="1"/>
          </p:cNvSpPr>
          <p:nvPr>
            <p:ph type="dt" sz="half" idx="10"/>
          </p:nvPr>
        </p:nvSpPr>
        <p:spPr/>
        <p:txBody>
          <a:bodyPr/>
          <a:lstStyle/>
          <a:p>
            <a:fld id="{7B674A5A-79DC-264C-8936-9EB0440990D8}" type="datetime1">
              <a:rPr lang="en-HK" altLang="zh-CN" smtClean="0"/>
              <a:t>9/1/2025</a:t>
            </a:fld>
            <a:endParaRPr lang="zh-CN" altLang="en-US"/>
          </a:p>
        </p:txBody>
      </p:sp>
      <p:sp>
        <p:nvSpPr>
          <p:cNvPr id="6" name="Footer Placeholder 5">
            <a:extLst>
              <a:ext uri="{FF2B5EF4-FFF2-40B4-BE49-F238E27FC236}">
                <a16:creationId xmlns:a16="http://schemas.microsoft.com/office/drawing/2014/main" id="{AF2D58BE-B10A-4F7D-99E3-4CDB14138E02}"/>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E0835C5A-2E0F-44B5-8DDD-52917A274F8A}"/>
              </a:ext>
            </a:extLst>
          </p:cNvPr>
          <p:cNvSpPr>
            <a:spLocks noGrp="1"/>
          </p:cNvSpPr>
          <p:nvPr>
            <p:ph type="sldNum" sz="quarter" idx="12"/>
          </p:nvPr>
        </p:nvSpPr>
        <p:spPr/>
        <p:txBody>
          <a:bodyPr/>
          <a:lstStyle/>
          <a:p>
            <a:fld id="{C399462D-D873-47C0-B287-693A0FDAC09B}" type="slidenum">
              <a:rPr lang="zh-CN" altLang="en-US" smtClean="0"/>
              <a:t>‹#›</a:t>
            </a:fld>
            <a:endParaRPr lang="zh-CN" altLang="en-US"/>
          </a:p>
        </p:txBody>
      </p:sp>
    </p:spTree>
    <p:extLst>
      <p:ext uri="{BB962C8B-B14F-4D97-AF65-F5344CB8AC3E}">
        <p14:creationId xmlns:p14="http://schemas.microsoft.com/office/powerpoint/2010/main" val="88891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28782-85AB-408E-9AF8-07C97FECABEE}"/>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34D16AA5-A0B5-473C-BAE2-E30D9E1CDC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B8CB4CA1-13DF-467A-95E9-AC101019BB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
        <p:nvSpPr>
          <p:cNvPr id="5" name="Date Placeholder 4">
            <a:extLst>
              <a:ext uri="{FF2B5EF4-FFF2-40B4-BE49-F238E27FC236}">
                <a16:creationId xmlns:a16="http://schemas.microsoft.com/office/drawing/2014/main" id="{253D255D-BCC1-4873-AB95-28FE0AD32DC4}"/>
              </a:ext>
            </a:extLst>
          </p:cNvPr>
          <p:cNvSpPr>
            <a:spLocks noGrp="1"/>
          </p:cNvSpPr>
          <p:nvPr>
            <p:ph type="dt" sz="half" idx="10"/>
          </p:nvPr>
        </p:nvSpPr>
        <p:spPr/>
        <p:txBody>
          <a:bodyPr/>
          <a:lstStyle/>
          <a:p>
            <a:fld id="{B33A183F-801F-D441-8BF0-5CF91C8E5B88}" type="datetime1">
              <a:rPr lang="en-HK" altLang="zh-CN" smtClean="0"/>
              <a:t>9/1/2025</a:t>
            </a:fld>
            <a:endParaRPr lang="zh-CN" altLang="en-US"/>
          </a:p>
        </p:txBody>
      </p:sp>
      <p:sp>
        <p:nvSpPr>
          <p:cNvPr id="6" name="Footer Placeholder 5">
            <a:extLst>
              <a:ext uri="{FF2B5EF4-FFF2-40B4-BE49-F238E27FC236}">
                <a16:creationId xmlns:a16="http://schemas.microsoft.com/office/drawing/2014/main" id="{664E35F2-5F6C-4D66-B93D-6305A8B1C7A7}"/>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FC6B9EFF-BDB9-4404-835D-A306334C9E71}"/>
              </a:ext>
            </a:extLst>
          </p:cNvPr>
          <p:cNvSpPr>
            <a:spLocks noGrp="1"/>
          </p:cNvSpPr>
          <p:nvPr>
            <p:ph type="sldNum" sz="quarter" idx="12"/>
          </p:nvPr>
        </p:nvSpPr>
        <p:spPr/>
        <p:txBody>
          <a:bodyPr/>
          <a:lstStyle/>
          <a:p>
            <a:fld id="{C399462D-D873-47C0-B287-693A0FDAC09B}" type="slidenum">
              <a:rPr lang="zh-CN" altLang="en-US" smtClean="0"/>
              <a:t>‹#›</a:t>
            </a:fld>
            <a:endParaRPr lang="zh-CN" altLang="en-US"/>
          </a:p>
        </p:txBody>
      </p:sp>
    </p:spTree>
    <p:extLst>
      <p:ext uri="{BB962C8B-B14F-4D97-AF65-F5344CB8AC3E}">
        <p14:creationId xmlns:p14="http://schemas.microsoft.com/office/powerpoint/2010/main" val="2390954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B376AC0-494D-4D6E-BD1A-E98E0722B8A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6CF037DE-441D-41E1-8FF4-732CD25A1D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3C8DB3D9-A235-43FB-9520-EA122A62EF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15F671-E5E7-AD47-ACB6-BBD819737037}" type="datetime1">
              <a:rPr lang="en-HK" altLang="zh-CN" smtClean="0"/>
              <a:t>9/1/2025</a:t>
            </a:fld>
            <a:endParaRPr lang="zh-CN" altLang="en-US"/>
          </a:p>
        </p:txBody>
      </p:sp>
      <p:sp>
        <p:nvSpPr>
          <p:cNvPr id="5" name="Footer Placeholder 4">
            <a:extLst>
              <a:ext uri="{FF2B5EF4-FFF2-40B4-BE49-F238E27FC236}">
                <a16:creationId xmlns:a16="http://schemas.microsoft.com/office/drawing/2014/main" id="{2F4A2C8B-2C07-4C5A-A6F8-5B8362DBDC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4F586AA2-29F1-442C-A419-5C4CD820C3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99462D-D873-47C0-B287-693A0FDAC09B}" type="slidenum">
              <a:rPr lang="zh-CN" altLang="en-US" smtClean="0"/>
              <a:t>‹#›</a:t>
            </a:fld>
            <a:endParaRPr lang="zh-CN" altLang="en-US"/>
          </a:p>
        </p:txBody>
      </p:sp>
    </p:spTree>
    <p:extLst>
      <p:ext uri="{BB962C8B-B14F-4D97-AF65-F5344CB8AC3E}">
        <p14:creationId xmlns:p14="http://schemas.microsoft.com/office/powerpoint/2010/main" val="85895925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mailto:haoyu.zhang@cityu-dg.edu.cn" TargetMode="External"/><Relationship Id="rId2" Type="http://schemas.openxmlformats.org/officeDocument/2006/relationships/hyperlink" Target="mailto:linqi.song@cityu.edu.hk"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DFAF844A-ADBA-4BC6-995F-9F32D87144BE}"/>
              </a:ext>
            </a:extLst>
          </p:cNvPr>
          <p:cNvSpPr>
            <a:spLocks noGrp="1"/>
          </p:cNvSpPr>
          <p:nvPr>
            <p:ph type="subTitle" idx="1"/>
          </p:nvPr>
        </p:nvSpPr>
        <p:spPr>
          <a:xfrm>
            <a:off x="1524000" y="4432548"/>
            <a:ext cx="9144000" cy="1655762"/>
          </a:xfrm>
        </p:spPr>
        <p:txBody>
          <a:bodyPr/>
          <a:lstStyle/>
          <a:p>
            <a:r>
              <a:rPr lang="en-US" altLang="zh-CN" dirty="0">
                <a:latin typeface="Calibri" panose="020F0502020204030204" pitchFamily="34" charset="0"/>
                <a:cs typeface="Calibri" panose="020F0502020204030204" pitchFamily="34" charset="0"/>
              </a:rPr>
              <a:t>CS5481 Data Engineering</a:t>
            </a:r>
          </a:p>
          <a:p>
            <a:r>
              <a:rPr lang="en-US" altLang="zh-CN" dirty="0">
                <a:latin typeface="Calibri" panose="020F0502020204030204" pitchFamily="34" charset="0"/>
                <a:cs typeface="Calibri" panose="020F0502020204030204" pitchFamily="34" charset="0"/>
              </a:rPr>
              <a:t>Instructor: Yifan Zhang</a:t>
            </a:r>
            <a:endParaRPr lang="zh-CN" altLang="en-US" dirty="0">
              <a:latin typeface="Calibri" panose="020F0502020204030204" pitchFamily="34" charset="0"/>
              <a:cs typeface="Calibri" panose="020F0502020204030204" pitchFamily="34" charset="0"/>
            </a:endParaRPr>
          </a:p>
        </p:txBody>
      </p:sp>
      <p:sp>
        <p:nvSpPr>
          <p:cNvPr id="4" name="Right Triangle 3">
            <a:extLst>
              <a:ext uri="{FF2B5EF4-FFF2-40B4-BE49-F238E27FC236}">
                <a16:creationId xmlns:a16="http://schemas.microsoft.com/office/drawing/2014/main" id="{4927037D-C43C-4544-AD31-63C241FD2AF4}"/>
              </a:ext>
            </a:extLst>
          </p:cNvPr>
          <p:cNvSpPr/>
          <p:nvPr/>
        </p:nvSpPr>
        <p:spPr>
          <a:xfrm>
            <a:off x="0" y="5318620"/>
            <a:ext cx="12113703" cy="1539380"/>
          </a:xfrm>
          <a:prstGeom prst="rtTriangle">
            <a:avLst/>
          </a:prstGeom>
          <a:gradFill flip="none" rotWithShape="1">
            <a:gsLst>
              <a:gs pos="0">
                <a:srgbClr val="97195B">
                  <a:shade val="30000"/>
                  <a:satMod val="115000"/>
                </a:srgbClr>
              </a:gs>
              <a:gs pos="50000">
                <a:srgbClr val="97195B">
                  <a:shade val="67500"/>
                  <a:satMod val="115000"/>
                </a:srgbClr>
              </a:gs>
              <a:gs pos="100000">
                <a:srgbClr val="97195B">
                  <a:shade val="100000"/>
                  <a:satMod val="115000"/>
                </a:srgbClr>
              </a:gs>
            </a:gsLst>
            <a:lin ang="13500000" scaled="1"/>
            <a:tileRect/>
          </a:gradFill>
          <a:ln>
            <a:solidFill>
              <a:srgbClr val="751C5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pic>
        <p:nvPicPr>
          <p:cNvPr id="9" name="Picture 4" descr="Logo of City University of Hong Kong .svg">
            <a:extLst>
              <a:ext uri="{FF2B5EF4-FFF2-40B4-BE49-F238E27FC236}">
                <a16:creationId xmlns:a16="http://schemas.microsoft.com/office/drawing/2014/main" id="{528E3A97-A838-403D-82D0-0F5583123E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7920" y="83698"/>
            <a:ext cx="1996440" cy="126331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ata Engineering - Napa Analytics">
            <a:extLst>
              <a:ext uri="{FF2B5EF4-FFF2-40B4-BE49-F238E27FC236}">
                <a16:creationId xmlns:a16="http://schemas.microsoft.com/office/drawing/2014/main" id="{74AAECEA-EF0E-1849-93C8-252DCFA953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7230"/>
            <a:ext cx="6236380" cy="2235515"/>
          </a:xfrm>
          <a:prstGeom prst="rect">
            <a:avLst/>
          </a:prstGeom>
          <a:noFill/>
          <a:scene3d>
            <a:camera prst="perspectiveFront"/>
            <a:lightRig rig="threePt" dir="t"/>
          </a:scene3d>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D324D2E-C270-4409-ABCA-86CF844ABA26}"/>
              </a:ext>
            </a:extLst>
          </p:cNvPr>
          <p:cNvSpPr>
            <a:spLocks noGrp="1"/>
          </p:cNvSpPr>
          <p:nvPr>
            <p:ph type="ctrTitle"/>
          </p:nvPr>
        </p:nvSpPr>
        <p:spPr>
          <a:xfrm>
            <a:off x="1524000" y="1443082"/>
            <a:ext cx="9144000" cy="2387600"/>
          </a:xfrm>
        </p:spPr>
        <p:txBody>
          <a:bodyPr>
            <a:normAutofit/>
          </a:bodyPr>
          <a:lstStyle/>
          <a:p>
            <a:r>
              <a:rPr lang="en-US" altLang="zh-CN" b="1" dirty="0">
                <a:latin typeface="Calibri" panose="020F0502020204030204" pitchFamily="34" charset="0"/>
                <a:cs typeface="Calibri" panose="020F0502020204030204" pitchFamily="34" charset="0"/>
              </a:rPr>
              <a:t>Lecture 1: Introduction &amp;</a:t>
            </a:r>
            <a:br>
              <a:rPr lang="en-US" altLang="zh-CN" b="1" dirty="0">
                <a:latin typeface="Calibri" panose="020F0502020204030204" pitchFamily="34" charset="0"/>
                <a:cs typeface="Calibri" panose="020F0502020204030204" pitchFamily="34" charset="0"/>
              </a:rPr>
            </a:br>
            <a:r>
              <a:rPr lang="en-US" altLang="zh-CN" b="1" dirty="0">
                <a:latin typeface="Calibri" panose="020F0502020204030204" pitchFamily="34" charset="0"/>
                <a:cs typeface="Calibri" panose="020F0502020204030204" pitchFamily="34" charset="0"/>
              </a:rPr>
              <a:t>Data Ecosystem</a:t>
            </a:r>
          </a:p>
        </p:txBody>
      </p:sp>
    </p:spTree>
    <p:extLst>
      <p:ext uri="{BB962C8B-B14F-4D97-AF65-F5344CB8AC3E}">
        <p14:creationId xmlns:p14="http://schemas.microsoft.com/office/powerpoint/2010/main" val="4253845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32F8A-7911-9D4F-83F8-77D3CDC59294}"/>
              </a:ext>
            </a:extLst>
          </p:cNvPr>
          <p:cNvSpPr>
            <a:spLocks noGrp="1"/>
          </p:cNvSpPr>
          <p:nvPr>
            <p:ph type="title"/>
          </p:nvPr>
        </p:nvSpPr>
        <p:spPr/>
        <p:txBody>
          <a:bodyPr vert="horz" lIns="91440" tIns="45720" rIns="91440" bIns="45720" rtlCol="0" anchor="ctr">
            <a:normAutofit/>
          </a:bodyPr>
          <a:lstStyle/>
          <a:p>
            <a:r>
              <a:rPr lang="en-US" dirty="0">
                <a:latin typeface="Calibri" panose="020F0502020204030204" pitchFamily="34" charset="0"/>
                <a:cs typeface="Calibri" panose="020F0502020204030204" pitchFamily="34" charset="0"/>
              </a:rPr>
              <a:t>Resources</a:t>
            </a:r>
          </a:p>
        </p:txBody>
      </p:sp>
      <p:sp>
        <p:nvSpPr>
          <p:cNvPr id="3" name="Content Placeholder 2">
            <a:extLst>
              <a:ext uri="{FF2B5EF4-FFF2-40B4-BE49-F238E27FC236}">
                <a16:creationId xmlns:a16="http://schemas.microsoft.com/office/drawing/2014/main" id="{2290340C-C49D-AC43-9601-8A911333EC26}"/>
              </a:ext>
            </a:extLst>
          </p:cNvPr>
          <p:cNvSpPr>
            <a:spLocks noGrp="1"/>
          </p:cNvSpPr>
          <p:nvPr>
            <p:ph idx="1"/>
          </p:nvPr>
        </p:nvSpPr>
        <p:spPr/>
        <p:txBody>
          <a:bodyPr>
            <a:normAutofit/>
          </a:bodyPr>
          <a:lstStyle/>
          <a:p>
            <a:r>
              <a:rPr lang="en-US" dirty="0">
                <a:solidFill>
                  <a:srgbClr val="C00000"/>
                </a:solidFill>
                <a:latin typeface="Calibri" panose="020F0502020204030204" pitchFamily="34" charset="0"/>
                <a:cs typeface="Calibri" panose="020F0502020204030204" pitchFamily="34" charset="0"/>
              </a:rPr>
              <a:t>Computing resources</a:t>
            </a:r>
          </a:p>
          <a:p>
            <a:pPr lvl="1"/>
            <a:r>
              <a:rPr lang="en-HK" dirty="0" err="1">
                <a:latin typeface="Calibri" panose="020F0502020204030204" pitchFamily="34" charset="0"/>
                <a:cs typeface="Calibri" panose="020F0502020204030204" pitchFamily="34" charset="0"/>
              </a:rPr>
              <a:t>Jupyterhub</a:t>
            </a:r>
            <a:r>
              <a:rPr lang="en-HK" dirty="0">
                <a:latin typeface="Calibri" panose="020F0502020204030204" pitchFamily="34" charset="0"/>
                <a:cs typeface="Calibri" panose="020F0502020204030204" pitchFamily="34" charset="0"/>
              </a:rPr>
              <a:t> for tutorials, home assignments and group projects.</a:t>
            </a:r>
          </a:p>
          <a:p>
            <a:pPr lvl="1"/>
            <a:r>
              <a:rPr lang="en-US" dirty="0">
                <a:latin typeface="Calibri" panose="020F0502020204030204" pitchFamily="34" charset="0"/>
                <a:cs typeface="Calibri" panose="020F0502020204030204" pitchFamily="34" charset="0"/>
              </a:rPr>
              <a:t>Google </a:t>
            </a:r>
            <a:r>
              <a:rPr lang="en-US" dirty="0" err="1">
                <a:latin typeface="Calibri" panose="020F0502020204030204" pitchFamily="34" charset="0"/>
                <a:cs typeface="Calibri" panose="020F0502020204030204" pitchFamily="34" charset="0"/>
              </a:rPr>
              <a:t>Colab</a:t>
            </a:r>
            <a:r>
              <a:rPr lang="en-US" dirty="0">
                <a:latin typeface="Calibri" panose="020F0502020204030204" pitchFamily="34" charset="0"/>
                <a:cs typeface="Calibri" panose="020F0502020204030204" pitchFamily="34" charset="0"/>
              </a:rPr>
              <a:t>: </a:t>
            </a:r>
            <a:r>
              <a:rPr lang="en-HK" dirty="0">
                <a:latin typeface="Calibri" panose="020F0502020204030204" pitchFamily="34" charset="0"/>
                <a:cs typeface="Calibri" panose="020F0502020204030204" pitchFamily="34" charset="0"/>
              </a:rPr>
              <a:t>https://colab.research.google.com/</a:t>
            </a:r>
          </a:p>
          <a:p>
            <a:pPr lvl="1"/>
            <a:r>
              <a:rPr lang="en-US" dirty="0">
                <a:latin typeface="Calibri" panose="020F0502020204030204" pitchFamily="34" charset="0"/>
                <a:cs typeface="Calibri" panose="020F0502020204030204" pitchFamily="34" charset="0"/>
              </a:rPr>
              <a:t>Other resources: Kaggle (</a:t>
            </a:r>
            <a:r>
              <a:rPr lang="en-HK" dirty="0" err="1">
                <a:latin typeface="Calibri" panose="020F0502020204030204" pitchFamily="34" charset="0"/>
                <a:cs typeface="Calibri" panose="020F0502020204030204" pitchFamily="34" charset="0"/>
              </a:rPr>
              <a:t>kaggle.com</a:t>
            </a:r>
            <a:r>
              <a:rPr lang="en-HK" dirty="0">
                <a:latin typeface="Calibri" panose="020F0502020204030204" pitchFamily="34" charset="0"/>
                <a:cs typeface="Calibri" panose="020F0502020204030204" pitchFamily="34" charset="0"/>
              </a:rPr>
              <a:t>/notebooks</a:t>
            </a:r>
            <a:r>
              <a:rPr lang="en-US" dirty="0">
                <a:latin typeface="Calibri" panose="020F0502020204030204" pitchFamily="34" charset="0"/>
                <a:cs typeface="Calibri" panose="020F0502020204030204" pitchFamily="34" charset="0"/>
              </a:rPr>
              <a:t>), other online resources, CS Lab AC1 201</a:t>
            </a:r>
          </a:p>
          <a:p>
            <a:r>
              <a:rPr lang="en-US" dirty="0">
                <a:solidFill>
                  <a:srgbClr val="C00000"/>
                </a:solidFill>
                <a:latin typeface="Calibri" panose="020F0502020204030204" pitchFamily="34" charset="0"/>
                <a:cs typeface="Calibri" panose="020F0502020204030204" pitchFamily="34" charset="0"/>
              </a:rPr>
              <a:t>Other online courses</a:t>
            </a:r>
          </a:p>
        </p:txBody>
      </p:sp>
      <p:sp>
        <p:nvSpPr>
          <p:cNvPr id="5" name="Slide Number Placeholder 4">
            <a:extLst>
              <a:ext uri="{FF2B5EF4-FFF2-40B4-BE49-F238E27FC236}">
                <a16:creationId xmlns:a16="http://schemas.microsoft.com/office/drawing/2014/main" id="{D1D974DA-A9F2-3F47-B8E6-A9681D015747}"/>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10</a:t>
            </a:fld>
            <a:endParaRPr lang="zh-CN" alt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15954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1E892-09D7-2A4A-98CA-BBA07FAD13A3}"/>
              </a:ext>
            </a:extLst>
          </p:cNvPr>
          <p:cNvSpPr>
            <a:spLocks noGrp="1"/>
          </p:cNvSpPr>
          <p:nvPr>
            <p:ph type="title"/>
          </p:nvPr>
        </p:nvSpPr>
        <p:spPr/>
        <p:txBody>
          <a:bodyPr vert="horz" lIns="91440" tIns="45720" rIns="91440" bIns="45720" rtlCol="0" anchor="ctr">
            <a:normAutofit/>
          </a:bodyPr>
          <a:lstStyle/>
          <a:p>
            <a:r>
              <a:rPr lang="en-US" dirty="0">
                <a:latin typeface="Calibri" panose="020F0502020204030204" pitchFamily="34" charset="0"/>
                <a:cs typeface="Calibri" panose="020F0502020204030204" pitchFamily="34" charset="0"/>
              </a:rPr>
              <a:t>How to learn this course well</a:t>
            </a:r>
            <a:r>
              <a:rPr lang="en-US" altLang="zh-CN" dirty="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697C888-C654-F442-87E2-9F1C857BFFC9}"/>
              </a:ext>
            </a:extLst>
          </p:cNvPr>
          <p:cNvSpPr>
            <a:spLocks noGrp="1"/>
          </p:cNvSpPr>
          <p:nvPr>
            <p:ph idx="1"/>
          </p:nvPr>
        </p:nvSpPr>
        <p:spPr/>
        <p:txBody>
          <a:bodyPr/>
          <a:lstStyle/>
          <a:p>
            <a:r>
              <a:rPr lang="en-US" dirty="0">
                <a:solidFill>
                  <a:srgbClr val="C00000"/>
                </a:solidFill>
                <a:latin typeface="Calibri" panose="020F0502020204030204" pitchFamily="34" charset="0"/>
                <a:cs typeface="Calibri" panose="020F0502020204030204" pitchFamily="34" charset="0"/>
              </a:rPr>
              <a:t>Higher-level postgraduate courses</a:t>
            </a:r>
          </a:p>
          <a:p>
            <a:pPr lvl="1"/>
            <a:r>
              <a:rPr lang="en-US" dirty="0">
                <a:latin typeface="Calibri" panose="020F0502020204030204" pitchFamily="34" charset="0"/>
                <a:cs typeface="Calibri" panose="020F0502020204030204" pitchFamily="34" charset="0"/>
              </a:rPr>
              <a:t>What problems to solve?</a:t>
            </a:r>
          </a:p>
          <a:p>
            <a:pPr lvl="1"/>
            <a:r>
              <a:rPr lang="en-US" dirty="0">
                <a:latin typeface="Calibri" panose="020F0502020204030204" pitchFamily="34" charset="0"/>
                <a:cs typeface="Calibri" panose="020F0502020204030204" pitchFamily="34" charset="0"/>
              </a:rPr>
              <a:t>How to approach the problem?</a:t>
            </a:r>
          </a:p>
          <a:p>
            <a:pPr lvl="1"/>
            <a:r>
              <a:rPr lang="en-US" dirty="0">
                <a:latin typeface="Calibri" panose="020F0502020204030204" pitchFamily="34" charset="0"/>
                <a:cs typeface="Calibri" panose="020F0502020204030204" pitchFamily="34" charset="0"/>
              </a:rPr>
              <a:t>Systematic ideas instead of details</a:t>
            </a:r>
          </a:p>
          <a:p>
            <a:r>
              <a:rPr lang="en-US" dirty="0">
                <a:solidFill>
                  <a:srgbClr val="C00000"/>
                </a:solidFill>
                <a:latin typeface="Calibri" panose="020F0502020204030204" pitchFamily="34" charset="0"/>
                <a:cs typeface="Calibri" panose="020F0502020204030204" pitchFamily="34" charset="0"/>
              </a:rPr>
              <a:t>This data engineering course</a:t>
            </a:r>
          </a:p>
          <a:p>
            <a:pPr lvl="1"/>
            <a:r>
              <a:rPr lang="en-US" dirty="0">
                <a:latin typeface="Calibri" panose="020F0502020204030204" pitchFamily="34" charset="0"/>
                <a:cs typeface="Calibri" panose="020F0502020204030204" pitchFamily="34" charset="0"/>
              </a:rPr>
              <a:t>Get your hands dirty, as it is mainly about how to process data and implement systems for domain applications</a:t>
            </a:r>
          </a:p>
          <a:p>
            <a:pPr lvl="1"/>
            <a:r>
              <a:rPr lang="en-US" dirty="0">
                <a:latin typeface="Calibri" panose="020F0502020204030204" pitchFamily="34" charset="0"/>
                <a:cs typeface="Calibri" panose="020F0502020204030204" pitchFamily="34" charset="0"/>
              </a:rPr>
              <a:t>Follow recent academic and industrial advances</a:t>
            </a:r>
          </a:p>
          <a:p>
            <a:pPr lvl="1"/>
            <a:r>
              <a:rPr lang="en-US" dirty="0">
                <a:latin typeface="Calibri" panose="020F0502020204030204" pitchFamily="34" charset="0"/>
                <a:cs typeface="Calibri" panose="020F0502020204030204" pitchFamily="34" charset="0"/>
              </a:rPr>
              <a:t>Discuss with others</a:t>
            </a:r>
          </a:p>
          <a:p>
            <a:pPr lvl="1"/>
            <a:endParaRPr lang="en-US"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DF25C3B8-5E60-1041-8DAE-C4C379E4DA2C}"/>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11</a:t>
            </a:fld>
            <a:endParaRPr lang="zh-CN" alt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68764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Outline</a:t>
            </a:r>
          </a:p>
        </p:txBody>
      </p:sp>
      <p:sp>
        <p:nvSpPr>
          <p:cNvPr id="3" name="Content Placeholder 2">
            <a:extLst>
              <a:ext uri="{FF2B5EF4-FFF2-40B4-BE49-F238E27FC236}">
                <a16:creationId xmlns:a16="http://schemas.microsoft.com/office/drawing/2014/main" id="{91F4578D-89AC-A04F-B795-76C0F1D88CF4}"/>
              </a:ext>
            </a:extLst>
          </p:cNvPr>
          <p:cNvSpPr>
            <a:spLocks noGrp="1"/>
          </p:cNvSpPr>
          <p:nvPr>
            <p:ph idx="1"/>
          </p:nvPr>
        </p:nvSpPr>
        <p:spPr/>
        <p:txBody>
          <a:bodyPr>
            <a:normAutofit/>
          </a:bodyPr>
          <a:lstStyle/>
          <a:p>
            <a:pPr>
              <a:lnSpc>
                <a:spcPct val="150000"/>
              </a:lnSpc>
            </a:pPr>
            <a:r>
              <a:rPr lang="en-US" dirty="0">
                <a:latin typeface="Calibri" panose="020F0502020204030204" pitchFamily="34" charset="0"/>
                <a:cs typeface="Calibri" panose="020F0502020204030204" pitchFamily="34" charset="0"/>
              </a:rPr>
              <a:t>1. Course organization</a:t>
            </a:r>
          </a:p>
          <a:p>
            <a:pPr>
              <a:lnSpc>
                <a:spcPct val="150000"/>
              </a:lnSpc>
            </a:pPr>
            <a:r>
              <a:rPr lang="en-US" dirty="0">
                <a:solidFill>
                  <a:srgbClr val="FF0000"/>
                </a:solidFill>
                <a:latin typeface="Calibri" panose="020F0502020204030204" pitchFamily="34" charset="0"/>
                <a:cs typeface="Calibri" panose="020F0502020204030204" pitchFamily="34" charset="0"/>
              </a:rPr>
              <a:t>2. O</a:t>
            </a:r>
            <a:r>
              <a:rPr lang="en-US" altLang="zh-CN" dirty="0">
                <a:solidFill>
                  <a:srgbClr val="FF0000"/>
                </a:solidFill>
                <a:latin typeface="Calibri" panose="020F0502020204030204" pitchFamily="34" charset="0"/>
                <a:cs typeface="Calibri" panose="020F0502020204030204" pitchFamily="34" charset="0"/>
              </a:rPr>
              <a:t>verview of the data engineering ecosystem</a:t>
            </a:r>
            <a:endParaRPr lang="en-US" dirty="0">
              <a:solidFill>
                <a:srgbClr val="FF0000"/>
              </a:solidFill>
              <a:latin typeface="Calibri" panose="020F0502020204030204" pitchFamily="34" charset="0"/>
              <a:cs typeface="Calibri" panose="020F0502020204030204" pitchFamily="34" charset="0"/>
            </a:endParaRPr>
          </a:p>
          <a:p>
            <a:pPr>
              <a:lnSpc>
                <a:spcPct val="150000"/>
              </a:lnSpc>
            </a:pPr>
            <a:r>
              <a:rPr lang="en-US" dirty="0">
                <a:latin typeface="Calibri" panose="020F0502020204030204" pitchFamily="34" charset="0"/>
                <a:cs typeface="Calibri" panose="020F0502020204030204" pitchFamily="34" charset="0"/>
              </a:rPr>
              <a:t>3. Types of data</a:t>
            </a:r>
          </a:p>
          <a:p>
            <a:pPr>
              <a:lnSpc>
                <a:spcPct val="150000"/>
              </a:lnSpc>
            </a:pPr>
            <a:r>
              <a:rPr lang="en-US" altLang="zh-CN" dirty="0">
                <a:latin typeface="Calibri" panose="020F0502020204030204" pitchFamily="34" charset="0"/>
                <a:cs typeface="Calibri" panose="020F0502020204030204" pitchFamily="34" charset="0"/>
              </a:rPr>
              <a:t>4.</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Languages and tools for data professionals</a:t>
            </a:r>
            <a:endParaRPr lang="en-US"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12</a:t>
            </a:fld>
            <a:endParaRPr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02833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BA2892F-D219-4DF0-E93E-31ED11F5E438}"/>
              </a:ext>
            </a:extLst>
          </p:cNvPr>
          <p:cNvSpPr>
            <a:spLocks noGrp="1"/>
          </p:cNvSpPr>
          <p:nvPr>
            <p:ph type="sldNum" sz="quarter" idx="12"/>
          </p:nvPr>
        </p:nvSpPr>
        <p:spPr/>
        <p:txBody>
          <a:bodyPr/>
          <a:lstStyle/>
          <a:p>
            <a:fld id="{C399462D-D873-47C0-B287-693A0FDAC09B}" type="slidenum">
              <a:rPr lang="zh-CN" altLang="en-US" smtClean="0"/>
              <a:t>13</a:t>
            </a:fld>
            <a:endParaRPr lang="zh-CN" altLang="en-US"/>
          </a:p>
        </p:txBody>
      </p:sp>
      <p:pic>
        <p:nvPicPr>
          <p:cNvPr id="9" name="图片 8">
            <a:extLst>
              <a:ext uri="{FF2B5EF4-FFF2-40B4-BE49-F238E27FC236}">
                <a16:creationId xmlns:a16="http://schemas.microsoft.com/office/drawing/2014/main" id="{DAA5311C-8EFB-BCE0-1146-32CC0CE46E41}"/>
              </a:ext>
            </a:extLst>
          </p:cNvPr>
          <p:cNvPicPr>
            <a:picLocks noChangeAspect="1"/>
          </p:cNvPicPr>
          <p:nvPr/>
        </p:nvPicPr>
        <p:blipFill rotWithShape="1">
          <a:blip r:embed="rId3">
            <a:extLst>
              <a:ext uri="{28A0092B-C50C-407E-A947-70E740481C1C}">
                <a14:useLocalDpi xmlns:a14="http://schemas.microsoft.com/office/drawing/2010/main" val="0"/>
              </a:ext>
            </a:extLst>
          </a:blip>
          <a:srcRect t="5969"/>
          <a:stretch/>
        </p:blipFill>
        <p:spPr>
          <a:xfrm>
            <a:off x="631371" y="1337216"/>
            <a:ext cx="2827598" cy="5060879"/>
          </a:xfrm>
          <a:prstGeom prst="rect">
            <a:avLst/>
          </a:prstGeom>
        </p:spPr>
      </p:pic>
      <p:sp>
        <p:nvSpPr>
          <p:cNvPr id="2" name="Title 1">
            <a:extLst>
              <a:ext uri="{FF2B5EF4-FFF2-40B4-BE49-F238E27FC236}">
                <a16:creationId xmlns:a16="http://schemas.microsoft.com/office/drawing/2014/main" id="{61FF8A88-A825-1D1B-F990-0086FF8B4ADD}"/>
              </a:ext>
            </a:extLst>
          </p:cNvPr>
          <p:cNvSpPr>
            <a:spLocks noGrp="1"/>
          </p:cNvSpPr>
          <p:nvPr>
            <p:ph type="title"/>
          </p:nvPr>
        </p:nvSpPr>
        <p:spPr>
          <a:xfrm>
            <a:off x="206830" y="136525"/>
            <a:ext cx="11538856" cy="1325563"/>
          </a:xfrm>
        </p:spPr>
        <p:txBody>
          <a:bodyPr vert="horz" lIns="91440" tIns="45720" rIns="91440" bIns="45720" rtlCol="0" anchor="ctr">
            <a:normAutofit/>
          </a:bodyPr>
          <a:lstStyle/>
          <a:p>
            <a:r>
              <a:rPr lang="en-US" sz="3600" dirty="0">
                <a:latin typeface="Calibri" panose="020F0502020204030204" pitchFamily="34" charset="0"/>
                <a:cs typeface="Calibri" panose="020F0502020204030204" pitchFamily="34" charset="0"/>
              </a:rPr>
              <a:t>Venn diagram with three dimensional skills for ‘data related work’: coding + </a:t>
            </a:r>
            <a:r>
              <a:rPr lang="en-US" sz="3600" dirty="0" err="1">
                <a:latin typeface="Calibri" panose="020F0502020204030204" pitchFamily="34" charset="0"/>
                <a:cs typeface="Calibri" panose="020F0502020204030204" pitchFamily="34" charset="0"/>
              </a:rPr>
              <a:t>maths</a:t>
            </a:r>
            <a:r>
              <a:rPr lang="en-US" sz="3600" dirty="0">
                <a:latin typeface="Calibri" panose="020F0502020204030204" pitchFamily="34" charset="0"/>
                <a:cs typeface="Calibri" panose="020F0502020204030204" pitchFamily="34" charset="0"/>
              </a:rPr>
              <a:t> + domain knowledge</a:t>
            </a:r>
          </a:p>
        </p:txBody>
      </p:sp>
      <p:pic>
        <p:nvPicPr>
          <p:cNvPr id="3074" name="Picture 2">
            <a:extLst>
              <a:ext uri="{FF2B5EF4-FFF2-40B4-BE49-F238E27FC236}">
                <a16:creationId xmlns:a16="http://schemas.microsoft.com/office/drawing/2014/main" id="{E279F570-42D7-4EB7-6472-0D8B51DA5D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8613" y="1529481"/>
            <a:ext cx="6681787" cy="5009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9736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Data Engineering. AS you know that Data management has… | by Mukesh Singh |  Medium">
            <a:extLst>
              <a:ext uri="{FF2B5EF4-FFF2-40B4-BE49-F238E27FC236}">
                <a16:creationId xmlns:a16="http://schemas.microsoft.com/office/drawing/2014/main" id="{788023B3-1DA4-6E34-8617-59B7BCD038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2087"/>
          <a:stretch/>
        </p:blipFill>
        <p:spPr bwMode="auto">
          <a:xfrm>
            <a:off x="4332856" y="3383280"/>
            <a:ext cx="7859144" cy="352044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pPr>
            <a:fld id="{C399462D-D873-47C0-B287-693A0FDAC09B}" type="slidenum">
              <a:rPr lang="en-US" altLang="zh-CN" smtClean="0">
                <a:solidFill>
                  <a:schemeClr val="bg1"/>
                </a:solidFill>
              </a:rPr>
              <a:pPr algn="ctr">
                <a:spcAft>
                  <a:spcPts val="600"/>
                </a:spcAft>
              </a:pPr>
              <a:t>14</a:t>
            </a:fld>
            <a:endParaRPr lang="en-US" altLang="zh-CN">
              <a:solidFill>
                <a:schemeClr val="bg1"/>
              </a:solidFill>
            </a:endParaRPr>
          </a:p>
        </p:txBody>
      </p:sp>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a:xfrm>
            <a:off x="1000452" y="1610024"/>
            <a:ext cx="3058621" cy="1457002"/>
          </a:xfrm>
        </p:spPr>
        <p:txBody>
          <a:bodyPr vert="horz" lIns="91440" tIns="45720" rIns="91440" bIns="45720" rtlCol="0" anchor="b">
            <a:normAutofit/>
          </a:bodyPr>
          <a:lstStyle/>
          <a:p>
            <a:r>
              <a:rPr lang="en-US" sz="3100" b="1" kern="1200">
                <a:solidFill>
                  <a:schemeClr val="tx1"/>
                </a:solidFill>
                <a:latin typeface="+mj-lt"/>
                <a:ea typeface="+mj-ea"/>
                <a:cs typeface="+mj-cs"/>
              </a:rPr>
              <a:t>Data engineering pipeline</a:t>
            </a:r>
            <a:endParaRPr lang="en-US" sz="3100" b="1" kern="1200" dirty="0">
              <a:solidFill>
                <a:schemeClr val="tx1"/>
              </a:solidFill>
              <a:latin typeface="+mj-lt"/>
              <a:ea typeface="+mj-ea"/>
              <a:cs typeface="+mj-cs"/>
            </a:endParaRPr>
          </a:p>
        </p:txBody>
      </p:sp>
      <p:grpSp>
        <p:nvGrpSpPr>
          <p:cNvPr id="17" name="Group 16">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518649"/>
            <a:ext cx="1128382" cy="847206"/>
            <a:chOff x="8183879" y="1000124"/>
            <a:chExt cx="1562267" cy="1172973"/>
          </a:xfrm>
        </p:grpSpPr>
        <p:sp>
          <p:nvSpPr>
            <p:cNvPr id="18"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9"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10" name="文本框 9">
            <a:extLst>
              <a:ext uri="{FF2B5EF4-FFF2-40B4-BE49-F238E27FC236}">
                <a16:creationId xmlns:a16="http://schemas.microsoft.com/office/drawing/2014/main" id="{615BF57B-E0C3-F5BA-B4C3-CABD4F490EE3}"/>
              </a:ext>
            </a:extLst>
          </p:cNvPr>
          <p:cNvSpPr txBox="1"/>
          <p:nvPr/>
        </p:nvSpPr>
        <p:spPr>
          <a:xfrm>
            <a:off x="1000450" y="3067026"/>
            <a:ext cx="3058623" cy="3272324"/>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000" b="1" dirty="0"/>
              <a:t>The Goal of Data Engineering </a:t>
            </a:r>
            <a:r>
              <a:rPr lang="en-US" sz="2000" dirty="0"/>
              <a:t>is to provide organized, standard data flow to enable data-driven models such as machine learning models, data analysis. </a:t>
            </a:r>
          </a:p>
        </p:txBody>
      </p:sp>
      <p:pic>
        <p:nvPicPr>
          <p:cNvPr id="4" name="Picture 3" descr="A picture containing line chart&#10;&#10;Description automatically generated">
            <a:extLst>
              <a:ext uri="{FF2B5EF4-FFF2-40B4-BE49-F238E27FC236}">
                <a16:creationId xmlns:a16="http://schemas.microsoft.com/office/drawing/2014/main" id="{D0FFE98C-5B22-AACB-1926-0E0D6770A2DF}"/>
              </a:ext>
            </a:extLst>
          </p:cNvPr>
          <p:cNvPicPr>
            <a:picLocks noChangeAspect="1"/>
          </p:cNvPicPr>
          <p:nvPr/>
        </p:nvPicPr>
        <p:blipFill rotWithShape="1">
          <a:blip r:embed="rId4">
            <a:extLst>
              <a:ext uri="{28A0092B-C50C-407E-A947-70E740481C1C}">
                <a14:useLocalDpi xmlns:a14="http://schemas.microsoft.com/office/drawing/2010/main" val="0"/>
              </a:ext>
            </a:extLst>
          </a:blip>
          <a:srcRect l="1927" r="1491" b="-2"/>
          <a:stretch/>
        </p:blipFill>
        <p:spPr>
          <a:xfrm>
            <a:off x="4332856" y="28292"/>
            <a:ext cx="7859143" cy="3260347"/>
          </a:xfrm>
          <a:prstGeom prst="rect">
            <a:avLst/>
          </a:prstGeom>
        </p:spPr>
      </p:pic>
      <p:pic>
        <p:nvPicPr>
          <p:cNvPr id="7" name="Picture 2" descr="A Guide to Data Pipelines (And How to Design One From Scratch) | Striim">
            <a:extLst>
              <a:ext uri="{FF2B5EF4-FFF2-40B4-BE49-F238E27FC236}">
                <a16:creationId xmlns:a16="http://schemas.microsoft.com/office/drawing/2014/main" id="{D78B37DA-9985-B04F-5092-5BD69B55F615}"/>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l="2028" t="18950" r="2221" b="42574"/>
          <a:stretch/>
        </p:blipFill>
        <p:spPr bwMode="auto">
          <a:xfrm>
            <a:off x="4332856" y="1613146"/>
            <a:ext cx="7859144" cy="1815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2834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9B2B04A-5EF8-9CCD-CA72-B7A1E8838A23}"/>
              </a:ext>
            </a:extLst>
          </p:cNvPr>
          <p:cNvSpPr>
            <a:spLocks noGrp="1"/>
          </p:cNvSpPr>
          <p:nvPr>
            <p:ph type="sldNum" sz="quarter" idx="12"/>
          </p:nvPr>
        </p:nvSpPr>
        <p:spPr/>
        <p:txBody>
          <a:bodyPr/>
          <a:lstStyle/>
          <a:p>
            <a:fld id="{C399462D-D873-47C0-B287-693A0FDAC09B}" type="slidenum">
              <a:rPr lang="zh-CN" altLang="en-US" smtClean="0"/>
              <a:t>15</a:t>
            </a:fld>
            <a:endParaRPr lang="zh-CN" altLang="en-US"/>
          </a:p>
        </p:txBody>
      </p:sp>
      <p:sp>
        <p:nvSpPr>
          <p:cNvPr id="7" name="文本框 6">
            <a:extLst>
              <a:ext uri="{FF2B5EF4-FFF2-40B4-BE49-F238E27FC236}">
                <a16:creationId xmlns:a16="http://schemas.microsoft.com/office/drawing/2014/main" id="{9198523A-4543-07FB-3F1C-7D5FE4798180}"/>
              </a:ext>
            </a:extLst>
          </p:cNvPr>
          <p:cNvSpPr txBox="1"/>
          <p:nvPr/>
        </p:nvSpPr>
        <p:spPr>
          <a:xfrm>
            <a:off x="838200" y="1613454"/>
            <a:ext cx="10809364" cy="5016758"/>
          </a:xfrm>
          <a:prstGeom prst="rect">
            <a:avLst/>
          </a:prstGeom>
          <a:noFill/>
        </p:spPr>
        <p:txBody>
          <a:bodyPr wrap="square" rtlCol="0">
            <a:spAutoFit/>
          </a:bodyPr>
          <a:lstStyle/>
          <a:p>
            <a:pPr>
              <a:spcAft>
                <a:spcPts val="600"/>
              </a:spcAft>
            </a:pPr>
            <a:r>
              <a:rPr lang="en-US" sz="2800" b="1" dirty="0">
                <a:latin typeface="Calibri" panose="020F0502020204030204" pitchFamily="34" charset="0"/>
                <a:cs typeface="Calibri" panose="020F0502020204030204" pitchFamily="34" charset="0"/>
              </a:rPr>
              <a:t>A Data Engineer’s ecosystem includes the infrastructure, tools, frameworks, and processes for:</a:t>
            </a:r>
          </a:p>
          <a:p>
            <a:pPr marL="342900" indent="-342900">
              <a:spcAft>
                <a:spcPts val="600"/>
              </a:spcAft>
              <a:buFont typeface="Arial" panose="020B0604020202020204" pitchFamily="34" charset="0"/>
              <a:buChar char="•"/>
            </a:pPr>
            <a:r>
              <a:rPr lang="en-US" sz="2400" dirty="0">
                <a:latin typeface="Calibri" panose="020F0502020204030204" pitchFamily="34" charset="0"/>
                <a:cs typeface="Calibri" panose="020F0502020204030204" pitchFamily="34" charset="0"/>
              </a:rPr>
              <a:t>Extracting data from disparate sources</a:t>
            </a:r>
          </a:p>
          <a:p>
            <a:pPr marL="342900" indent="-342900">
              <a:spcAft>
                <a:spcPts val="600"/>
              </a:spcAft>
              <a:buFont typeface="Arial" panose="020B0604020202020204" pitchFamily="34" charset="0"/>
              <a:buChar char="•"/>
            </a:pPr>
            <a:r>
              <a:rPr lang="en-US" sz="2400" dirty="0">
                <a:latin typeface="Calibri" panose="020F0502020204030204" pitchFamily="34" charset="0"/>
                <a:cs typeface="Calibri" panose="020F0502020204030204" pitchFamily="34" charset="0"/>
              </a:rPr>
              <a:t>Architecting and managing data pipelines for transformation, integration, and storage of data</a:t>
            </a:r>
          </a:p>
          <a:p>
            <a:pPr marL="342900" indent="-342900">
              <a:spcAft>
                <a:spcPts val="600"/>
              </a:spcAft>
              <a:buFont typeface="Arial" panose="020B0604020202020204" pitchFamily="34" charset="0"/>
              <a:buChar char="•"/>
            </a:pPr>
            <a:r>
              <a:rPr lang="en-US" sz="2400" dirty="0">
                <a:latin typeface="Calibri" panose="020F0502020204030204" pitchFamily="34" charset="0"/>
                <a:cs typeface="Calibri" panose="020F0502020204030204" pitchFamily="34" charset="0"/>
              </a:rPr>
              <a:t>Architecting and managing data repositories</a:t>
            </a:r>
          </a:p>
          <a:p>
            <a:pPr marL="342900" indent="-342900">
              <a:spcAft>
                <a:spcPts val="600"/>
              </a:spcAft>
              <a:buFont typeface="Arial" panose="020B0604020202020204" pitchFamily="34" charset="0"/>
              <a:buChar char="•"/>
            </a:pPr>
            <a:r>
              <a:rPr lang="en-US" sz="2400" dirty="0">
                <a:latin typeface="Calibri" panose="020F0502020204030204" pitchFamily="34" charset="0"/>
                <a:cs typeface="Calibri" panose="020F0502020204030204" pitchFamily="34" charset="0"/>
              </a:rPr>
              <a:t>Automating and optimizing workflows and flow of data between systems</a:t>
            </a:r>
          </a:p>
          <a:p>
            <a:pPr marL="342900" indent="-342900">
              <a:spcAft>
                <a:spcPts val="600"/>
              </a:spcAft>
              <a:buFont typeface="Arial" panose="020B0604020202020204" pitchFamily="34" charset="0"/>
              <a:buChar char="•"/>
            </a:pPr>
            <a:r>
              <a:rPr lang="en-US" sz="2400" dirty="0">
                <a:latin typeface="Calibri" panose="020F0502020204030204" pitchFamily="34" charset="0"/>
                <a:cs typeface="Calibri" panose="020F0502020204030204" pitchFamily="34" charset="0"/>
              </a:rPr>
              <a:t>Developing applications needed through the data engineering flow</a:t>
            </a:r>
          </a:p>
          <a:p>
            <a:pPr marL="342900" indent="-342900">
              <a:spcAft>
                <a:spcPts val="600"/>
              </a:spcAft>
              <a:buFont typeface="Arial" panose="020B0604020202020204" pitchFamily="34" charset="0"/>
              <a:buChar char="•"/>
            </a:pPr>
            <a:endParaRPr lang="en-US" sz="2400" dirty="0">
              <a:latin typeface="Calibri" panose="020F0502020204030204" pitchFamily="34" charset="0"/>
              <a:cs typeface="Calibri" panose="020F0502020204030204" pitchFamily="34" charset="0"/>
            </a:endParaRPr>
          </a:p>
          <a:p>
            <a:pPr algn="ctr">
              <a:spcAft>
                <a:spcPts val="600"/>
              </a:spcAft>
            </a:pPr>
            <a:r>
              <a:rPr lang="en-US" sz="2400" b="1" dirty="0">
                <a:latin typeface="Calibri" panose="020F0502020204030204" pitchFamily="34" charset="0"/>
                <a:cs typeface="Calibri" panose="020F0502020204030204" pitchFamily="34" charset="0"/>
              </a:rPr>
              <a:t>It is a diverse, rich , and challenging ecosystem.</a:t>
            </a:r>
          </a:p>
          <a:p>
            <a:pPr>
              <a:spcAft>
                <a:spcPts val="600"/>
              </a:spcAft>
            </a:pPr>
            <a:endParaRPr lang="en-US" sz="3200" b="1" dirty="0">
              <a:latin typeface="Calibri" panose="020F0502020204030204" pitchFamily="34" charset="0"/>
              <a:cs typeface="Calibri" panose="020F0502020204030204" pitchFamily="34" charset="0"/>
            </a:endParaRPr>
          </a:p>
        </p:txBody>
      </p:sp>
      <p:sp>
        <p:nvSpPr>
          <p:cNvPr id="9" name="Title 1">
            <a:extLst>
              <a:ext uri="{FF2B5EF4-FFF2-40B4-BE49-F238E27FC236}">
                <a16:creationId xmlns:a16="http://schemas.microsoft.com/office/drawing/2014/main" id="{E9D0763C-7A25-F89D-9A6E-7CACC62E4E3F}"/>
              </a:ext>
            </a:extLst>
          </p:cNvPr>
          <p:cNvSpPr>
            <a:spLocks noGrp="1"/>
          </p:cNvSpPr>
          <p:nvPr>
            <p:ph type="title"/>
          </p:nvPr>
        </p:nvSpPr>
        <p:spPr>
          <a:xfrm>
            <a:off x="838200" y="365125"/>
            <a:ext cx="11301248"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Data engineering ecosystem</a:t>
            </a:r>
          </a:p>
        </p:txBody>
      </p:sp>
    </p:spTree>
    <p:extLst>
      <p:ext uri="{BB962C8B-B14F-4D97-AF65-F5344CB8AC3E}">
        <p14:creationId xmlns:p14="http://schemas.microsoft.com/office/powerpoint/2010/main" val="16293647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9B2B04A-5EF8-9CCD-CA72-B7A1E8838A23}"/>
              </a:ext>
            </a:extLst>
          </p:cNvPr>
          <p:cNvSpPr>
            <a:spLocks noGrp="1"/>
          </p:cNvSpPr>
          <p:nvPr>
            <p:ph type="sldNum" sz="quarter" idx="12"/>
          </p:nvPr>
        </p:nvSpPr>
        <p:spPr/>
        <p:txBody>
          <a:bodyPr/>
          <a:lstStyle/>
          <a:p>
            <a:fld id="{C399462D-D873-47C0-B287-693A0FDAC09B}" type="slidenum">
              <a:rPr lang="zh-CN" altLang="en-US" smtClean="0"/>
              <a:t>16</a:t>
            </a:fld>
            <a:endParaRPr lang="zh-CN" altLang="en-US"/>
          </a:p>
        </p:txBody>
      </p:sp>
      <p:sp>
        <p:nvSpPr>
          <p:cNvPr id="7" name="文本框 6">
            <a:extLst>
              <a:ext uri="{FF2B5EF4-FFF2-40B4-BE49-F238E27FC236}">
                <a16:creationId xmlns:a16="http://schemas.microsoft.com/office/drawing/2014/main" id="{9198523A-4543-07FB-3F1C-7D5FE4798180}"/>
              </a:ext>
            </a:extLst>
          </p:cNvPr>
          <p:cNvSpPr txBox="1"/>
          <p:nvPr/>
        </p:nvSpPr>
        <p:spPr>
          <a:xfrm>
            <a:off x="838200" y="1582341"/>
            <a:ext cx="9567042" cy="1846659"/>
          </a:xfrm>
          <a:prstGeom prst="rect">
            <a:avLst/>
          </a:prstGeom>
          <a:noFill/>
        </p:spPr>
        <p:txBody>
          <a:bodyPr wrap="square" rtlCol="0">
            <a:spAutoFit/>
          </a:bodyPr>
          <a:lstStyle/>
          <a:p>
            <a:pPr>
              <a:spcAft>
                <a:spcPts val="600"/>
              </a:spcAft>
            </a:pPr>
            <a:r>
              <a:rPr lang="en-US" sz="2400" b="1" dirty="0">
                <a:latin typeface="Calibri" panose="020F0502020204030204" pitchFamily="34" charset="0"/>
                <a:cs typeface="Calibri" panose="020F0502020204030204" pitchFamily="34" charset="0"/>
              </a:rPr>
              <a:t>Data </a:t>
            </a:r>
            <a:r>
              <a:rPr lang="en-US" sz="2400" dirty="0">
                <a:latin typeface="Calibri" panose="020F0502020204030204" pitchFamily="34" charset="0"/>
                <a:cs typeface="Calibri" panose="020F0502020204030204" pitchFamily="34" charset="0"/>
              </a:rPr>
              <a:t>comes in a wide-ranging variety of file formats being collected from a variety of data </a:t>
            </a:r>
            <a:r>
              <a:rPr lang="en-US" sz="2400" b="1" dirty="0">
                <a:latin typeface="Calibri" panose="020F0502020204030204" pitchFamily="34" charset="0"/>
                <a:cs typeface="Calibri" panose="020F0502020204030204" pitchFamily="34" charset="0"/>
              </a:rPr>
              <a:t>sources</a:t>
            </a:r>
            <a:r>
              <a:rPr lang="en-US" sz="2400" dirty="0">
                <a:latin typeface="Calibri" panose="020F0502020204030204" pitchFamily="34" charset="0"/>
                <a:cs typeface="Calibri" panose="020F0502020204030204" pitchFamily="34" charset="0"/>
              </a:rPr>
              <a:t>:</a:t>
            </a:r>
          </a:p>
          <a:p>
            <a:pPr>
              <a:spcAft>
                <a:spcPts val="600"/>
              </a:spcAft>
            </a:pPr>
            <a:endParaRPr lang="en-US" sz="2400" dirty="0">
              <a:latin typeface="Calibri" panose="020F0502020204030204" pitchFamily="34" charset="0"/>
              <a:cs typeface="Calibri" panose="020F0502020204030204" pitchFamily="34" charset="0"/>
            </a:endParaRPr>
          </a:p>
          <a:p>
            <a:pPr>
              <a:spcAft>
                <a:spcPts val="600"/>
              </a:spcAft>
            </a:pPr>
            <a:endParaRPr lang="en-US" sz="3200" b="1" dirty="0">
              <a:latin typeface="Calibri" panose="020F0502020204030204" pitchFamily="34" charset="0"/>
              <a:cs typeface="Calibri" panose="020F0502020204030204" pitchFamily="34" charset="0"/>
            </a:endParaRPr>
          </a:p>
        </p:txBody>
      </p:sp>
      <p:sp>
        <p:nvSpPr>
          <p:cNvPr id="9" name="Title 1">
            <a:extLst>
              <a:ext uri="{FF2B5EF4-FFF2-40B4-BE49-F238E27FC236}">
                <a16:creationId xmlns:a16="http://schemas.microsoft.com/office/drawing/2014/main" id="{E9D0763C-7A25-F89D-9A6E-7CACC62E4E3F}"/>
              </a:ext>
            </a:extLst>
          </p:cNvPr>
          <p:cNvSpPr>
            <a:spLocks noGrp="1"/>
          </p:cNvSpPr>
          <p:nvPr>
            <p:ph type="title"/>
          </p:nvPr>
        </p:nvSpPr>
        <p:spPr>
          <a:xfrm>
            <a:off x="838199" y="365125"/>
            <a:ext cx="11301249"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Data engineering ecosystem: data sources</a:t>
            </a:r>
          </a:p>
        </p:txBody>
      </p:sp>
      <p:pic>
        <p:nvPicPr>
          <p:cNvPr id="5" name="图片 4">
            <a:extLst>
              <a:ext uri="{FF2B5EF4-FFF2-40B4-BE49-F238E27FC236}">
                <a16:creationId xmlns:a16="http://schemas.microsoft.com/office/drawing/2014/main" id="{BA375B85-2200-09BD-A192-A1B9DE2134A8}"/>
              </a:ext>
            </a:extLst>
          </p:cNvPr>
          <p:cNvPicPr>
            <a:picLocks noChangeAspect="1"/>
          </p:cNvPicPr>
          <p:nvPr/>
        </p:nvPicPr>
        <p:blipFill rotWithShape="1">
          <a:blip r:embed="rId2"/>
          <a:srcRect l="2212" t="37257" r="1795"/>
          <a:stretch/>
        </p:blipFill>
        <p:spPr>
          <a:xfrm>
            <a:off x="1974894" y="2907904"/>
            <a:ext cx="7775554" cy="2925890"/>
          </a:xfrm>
          <a:prstGeom prst="rect">
            <a:avLst/>
          </a:prstGeom>
        </p:spPr>
      </p:pic>
    </p:spTree>
    <p:extLst>
      <p:ext uri="{BB962C8B-B14F-4D97-AF65-F5344CB8AC3E}">
        <p14:creationId xmlns:p14="http://schemas.microsoft.com/office/powerpoint/2010/main" val="1904858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OLTP and OLAP, What are the differences? | by Ashutosh Kumar | Medium">
            <a:extLst>
              <a:ext uri="{FF2B5EF4-FFF2-40B4-BE49-F238E27FC236}">
                <a16:creationId xmlns:a16="http://schemas.microsoft.com/office/drawing/2014/main" id="{24989FF6-6326-A701-FE77-3F9BB66322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3142" y="2835609"/>
            <a:ext cx="6785691" cy="2796447"/>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a:extLst>
              <a:ext uri="{FF2B5EF4-FFF2-40B4-BE49-F238E27FC236}">
                <a16:creationId xmlns:a16="http://schemas.microsoft.com/office/drawing/2014/main" id="{F9B2B04A-5EF8-9CCD-CA72-B7A1E8838A23}"/>
              </a:ext>
            </a:extLst>
          </p:cNvPr>
          <p:cNvSpPr>
            <a:spLocks noGrp="1"/>
          </p:cNvSpPr>
          <p:nvPr>
            <p:ph type="sldNum" sz="quarter" idx="12"/>
          </p:nvPr>
        </p:nvSpPr>
        <p:spPr/>
        <p:txBody>
          <a:bodyPr/>
          <a:lstStyle/>
          <a:p>
            <a:fld id="{C399462D-D873-47C0-B287-693A0FDAC09B}" type="slidenum">
              <a:rPr lang="zh-CN" altLang="en-US" smtClean="0"/>
              <a:t>17</a:t>
            </a:fld>
            <a:endParaRPr lang="zh-CN" altLang="en-US"/>
          </a:p>
        </p:txBody>
      </p:sp>
      <p:sp>
        <p:nvSpPr>
          <p:cNvPr id="9" name="Title 1">
            <a:extLst>
              <a:ext uri="{FF2B5EF4-FFF2-40B4-BE49-F238E27FC236}">
                <a16:creationId xmlns:a16="http://schemas.microsoft.com/office/drawing/2014/main" id="{E9D0763C-7A25-F89D-9A6E-7CACC62E4E3F}"/>
              </a:ext>
            </a:extLst>
          </p:cNvPr>
          <p:cNvSpPr>
            <a:spLocks noGrp="1"/>
          </p:cNvSpPr>
          <p:nvPr>
            <p:ph type="title"/>
          </p:nvPr>
        </p:nvSpPr>
        <p:spPr>
          <a:xfrm>
            <a:off x="838199" y="365125"/>
            <a:ext cx="11301249"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Data engineering ecosystem: data storage</a:t>
            </a:r>
          </a:p>
        </p:txBody>
      </p:sp>
      <p:sp>
        <p:nvSpPr>
          <p:cNvPr id="12" name="文本框 11">
            <a:extLst>
              <a:ext uri="{FF2B5EF4-FFF2-40B4-BE49-F238E27FC236}">
                <a16:creationId xmlns:a16="http://schemas.microsoft.com/office/drawing/2014/main" id="{16ABAA32-1D1E-DB65-CA94-B3C76388ADB9}"/>
              </a:ext>
            </a:extLst>
          </p:cNvPr>
          <p:cNvSpPr txBox="1"/>
          <p:nvPr/>
        </p:nvSpPr>
        <p:spPr>
          <a:xfrm>
            <a:off x="9079174" y="2099029"/>
            <a:ext cx="3059037" cy="707886"/>
          </a:xfrm>
          <a:prstGeom prst="rect">
            <a:avLst/>
          </a:prstGeom>
          <a:noFill/>
        </p:spPr>
        <p:txBody>
          <a:bodyPr wrap="square" rtlCol="0">
            <a:spAutoFit/>
          </a:bodyPr>
          <a:lstStyle/>
          <a:p>
            <a:pPr algn="ctr"/>
            <a:r>
              <a:rPr lang="en-US" sz="2000" b="1" dirty="0">
                <a:latin typeface="Calibri" panose="020F0502020204030204" pitchFamily="34" charset="0"/>
                <a:cs typeface="Calibri" panose="020F0502020204030204" pitchFamily="34" charset="0"/>
              </a:rPr>
              <a:t>Online Transaction Processing (OLTP) Systems</a:t>
            </a:r>
          </a:p>
        </p:txBody>
      </p:sp>
      <p:sp>
        <p:nvSpPr>
          <p:cNvPr id="13" name="文本框 12">
            <a:extLst>
              <a:ext uri="{FF2B5EF4-FFF2-40B4-BE49-F238E27FC236}">
                <a16:creationId xmlns:a16="http://schemas.microsoft.com/office/drawing/2014/main" id="{6E14D9A7-0524-EC14-03CF-E7BD541A656B}"/>
              </a:ext>
            </a:extLst>
          </p:cNvPr>
          <p:cNvSpPr txBox="1"/>
          <p:nvPr/>
        </p:nvSpPr>
        <p:spPr>
          <a:xfrm>
            <a:off x="199919" y="2025605"/>
            <a:ext cx="3056630" cy="707886"/>
          </a:xfrm>
          <a:prstGeom prst="rect">
            <a:avLst/>
          </a:prstGeom>
          <a:noFill/>
        </p:spPr>
        <p:txBody>
          <a:bodyPr wrap="square" rtlCol="0">
            <a:spAutoFit/>
          </a:bodyPr>
          <a:lstStyle/>
          <a:p>
            <a:pPr algn="ctr"/>
            <a:r>
              <a:rPr lang="en-US" sz="2000" b="1" dirty="0">
                <a:latin typeface="Calibri" panose="020F0502020204030204" pitchFamily="34" charset="0"/>
                <a:cs typeface="Calibri" panose="020F0502020204030204" pitchFamily="34" charset="0"/>
              </a:rPr>
              <a:t>Online Analytical Processing (OLAP) Systems</a:t>
            </a:r>
          </a:p>
        </p:txBody>
      </p:sp>
      <p:sp>
        <p:nvSpPr>
          <p:cNvPr id="14" name="文本框 13">
            <a:extLst>
              <a:ext uri="{FF2B5EF4-FFF2-40B4-BE49-F238E27FC236}">
                <a16:creationId xmlns:a16="http://schemas.microsoft.com/office/drawing/2014/main" id="{EB47CBE9-EE09-F2FF-73E0-22E1C142508F}"/>
              </a:ext>
            </a:extLst>
          </p:cNvPr>
          <p:cNvSpPr txBox="1"/>
          <p:nvPr/>
        </p:nvSpPr>
        <p:spPr>
          <a:xfrm>
            <a:off x="9448800" y="3033505"/>
            <a:ext cx="2743200" cy="2400657"/>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2000" dirty="0">
                <a:latin typeface="Calibri" panose="020F0502020204030204" pitchFamily="34" charset="0"/>
                <a:cs typeface="Calibri" panose="020F0502020204030204" pitchFamily="34" charset="0"/>
              </a:rPr>
              <a:t>Designed to store high volume </a:t>
            </a:r>
            <a:r>
              <a:rPr lang="en-US" sz="2000" dirty="0">
                <a:solidFill>
                  <a:srgbClr val="FF0000"/>
                </a:solidFill>
                <a:latin typeface="Calibri" panose="020F0502020204030204" pitchFamily="34" charset="0"/>
                <a:cs typeface="Calibri" panose="020F0502020204030204" pitchFamily="34" charset="0"/>
              </a:rPr>
              <a:t>day-to-day operational data</a:t>
            </a:r>
          </a:p>
          <a:p>
            <a:pPr marL="285750" indent="-285750">
              <a:spcAft>
                <a:spcPts val="600"/>
              </a:spcAft>
              <a:buFont typeface="Arial" panose="020B0604020202020204" pitchFamily="34" charset="0"/>
              <a:buChar char="•"/>
            </a:pPr>
            <a:endParaRPr lang="en-US" sz="2000" dirty="0">
              <a:solidFill>
                <a:srgbClr val="FF0000"/>
              </a:solidFill>
              <a:latin typeface="Calibri" panose="020F0502020204030204" pitchFamily="34" charset="0"/>
              <a:cs typeface="Calibri" panose="020F0502020204030204" pitchFamily="34" charset="0"/>
            </a:endParaRPr>
          </a:p>
          <a:p>
            <a:pPr marL="285750" indent="-285750">
              <a:spcAft>
                <a:spcPts val="600"/>
              </a:spcAft>
              <a:buFont typeface="Arial" panose="020B0604020202020204" pitchFamily="34" charset="0"/>
              <a:buChar char="•"/>
            </a:pPr>
            <a:r>
              <a:rPr lang="en-US" sz="2000" dirty="0">
                <a:latin typeface="Calibri" panose="020F0502020204030204" pitchFamily="34" charset="0"/>
                <a:cs typeface="Calibri" panose="020F0502020204030204" pitchFamily="34" charset="0"/>
              </a:rPr>
              <a:t>Typically relational, but can also be non-relational</a:t>
            </a:r>
          </a:p>
        </p:txBody>
      </p:sp>
      <p:sp>
        <p:nvSpPr>
          <p:cNvPr id="15" name="文本框 14">
            <a:extLst>
              <a:ext uri="{FF2B5EF4-FFF2-40B4-BE49-F238E27FC236}">
                <a16:creationId xmlns:a16="http://schemas.microsoft.com/office/drawing/2014/main" id="{C054CE65-BBFA-37B7-7587-9D1AD54A7C9F}"/>
              </a:ext>
            </a:extLst>
          </p:cNvPr>
          <p:cNvSpPr txBox="1"/>
          <p:nvPr/>
        </p:nvSpPr>
        <p:spPr>
          <a:xfrm>
            <a:off x="199919" y="3019616"/>
            <a:ext cx="2803255" cy="3375283"/>
          </a:xfrm>
          <a:prstGeom prst="rect">
            <a:avLst/>
          </a:prstGeom>
          <a:noFill/>
        </p:spPr>
        <p:txBody>
          <a:bodyPr wrap="square" rtlCol="0">
            <a:spAutoFit/>
          </a:bodyPr>
          <a:lstStyle/>
          <a:p>
            <a:pPr marL="285750" indent="-285750">
              <a:spcAft>
                <a:spcPts val="800"/>
              </a:spcAft>
              <a:buFont typeface="Arial" panose="020B0604020202020204" pitchFamily="34" charset="0"/>
              <a:buChar char="•"/>
            </a:pPr>
            <a:r>
              <a:rPr lang="en-US" sz="2000" dirty="0">
                <a:latin typeface="Calibri" panose="020F0502020204030204" pitchFamily="34" charset="0"/>
                <a:cs typeface="Calibri" panose="020F0502020204030204" pitchFamily="34" charset="0"/>
              </a:rPr>
              <a:t>Optimized for conducting </a:t>
            </a:r>
            <a:r>
              <a:rPr lang="en-US" sz="2000" dirty="0">
                <a:solidFill>
                  <a:srgbClr val="FF0000"/>
                </a:solidFill>
                <a:latin typeface="Calibri" panose="020F0502020204030204" pitchFamily="34" charset="0"/>
                <a:cs typeface="Calibri" panose="020F0502020204030204" pitchFamily="34" charset="0"/>
              </a:rPr>
              <a:t>complex data analytics</a:t>
            </a:r>
          </a:p>
          <a:p>
            <a:pPr marL="285750" indent="-285750">
              <a:spcAft>
                <a:spcPts val="800"/>
              </a:spcAft>
              <a:buFont typeface="Arial" panose="020B0604020202020204" pitchFamily="34" charset="0"/>
              <a:buChar char="•"/>
            </a:pPr>
            <a:endParaRPr lang="en-US" sz="2000" dirty="0">
              <a:solidFill>
                <a:srgbClr val="FF0000"/>
              </a:solidFill>
              <a:latin typeface="Calibri" panose="020F0502020204030204" pitchFamily="34" charset="0"/>
              <a:cs typeface="Calibri" panose="020F0502020204030204" pitchFamily="34" charset="0"/>
            </a:endParaRPr>
          </a:p>
          <a:p>
            <a:pPr marL="285750" indent="-285750">
              <a:spcAft>
                <a:spcPts val="800"/>
              </a:spcAft>
              <a:buFont typeface="Arial" panose="020B0604020202020204" pitchFamily="34" charset="0"/>
              <a:buChar char="•"/>
            </a:pPr>
            <a:r>
              <a:rPr lang="en-US" sz="2000" dirty="0">
                <a:latin typeface="Calibri" panose="020F0502020204030204" pitchFamily="34" charset="0"/>
                <a:cs typeface="Calibri" panose="020F0502020204030204" pitchFamily="34" charset="0"/>
              </a:rPr>
              <a:t>Include relational and non-relational databases, data warehouses, data marts, data lakes, and big data stores</a:t>
            </a:r>
          </a:p>
        </p:txBody>
      </p:sp>
    </p:spTree>
    <p:extLst>
      <p:ext uri="{BB962C8B-B14F-4D97-AF65-F5344CB8AC3E}">
        <p14:creationId xmlns:p14="http://schemas.microsoft.com/office/powerpoint/2010/main" val="27816044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9B2B04A-5EF8-9CCD-CA72-B7A1E8838A23}"/>
              </a:ext>
            </a:extLst>
          </p:cNvPr>
          <p:cNvSpPr>
            <a:spLocks noGrp="1"/>
          </p:cNvSpPr>
          <p:nvPr>
            <p:ph type="sldNum" sz="quarter" idx="12"/>
          </p:nvPr>
        </p:nvSpPr>
        <p:spPr/>
        <p:txBody>
          <a:bodyPr/>
          <a:lstStyle/>
          <a:p>
            <a:fld id="{C399462D-D873-47C0-B287-693A0FDAC09B}" type="slidenum">
              <a:rPr lang="zh-CN" altLang="en-US" smtClean="0"/>
              <a:t>18</a:t>
            </a:fld>
            <a:endParaRPr lang="zh-CN" altLang="en-US"/>
          </a:p>
        </p:txBody>
      </p:sp>
      <p:sp>
        <p:nvSpPr>
          <p:cNvPr id="9" name="Title 1">
            <a:extLst>
              <a:ext uri="{FF2B5EF4-FFF2-40B4-BE49-F238E27FC236}">
                <a16:creationId xmlns:a16="http://schemas.microsoft.com/office/drawing/2014/main" id="{E9D0763C-7A25-F89D-9A6E-7CACC62E4E3F}"/>
              </a:ext>
            </a:extLst>
          </p:cNvPr>
          <p:cNvSpPr>
            <a:spLocks noGrp="1"/>
          </p:cNvSpPr>
          <p:nvPr>
            <p:ph type="title"/>
          </p:nvPr>
        </p:nvSpPr>
        <p:spPr>
          <a:xfrm>
            <a:off x="838199" y="365125"/>
            <a:ext cx="11301249"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Data engineering ecosystem: data integration </a:t>
            </a:r>
          </a:p>
        </p:txBody>
      </p:sp>
      <p:sp>
        <p:nvSpPr>
          <p:cNvPr id="3" name="弧形 2">
            <a:extLst>
              <a:ext uri="{FF2B5EF4-FFF2-40B4-BE49-F238E27FC236}">
                <a16:creationId xmlns:a16="http://schemas.microsoft.com/office/drawing/2014/main" id="{79822605-D909-5488-9A8F-D23F563A84E9}"/>
              </a:ext>
            </a:extLst>
          </p:cNvPr>
          <p:cNvSpPr/>
          <p:nvPr/>
        </p:nvSpPr>
        <p:spPr>
          <a:xfrm>
            <a:off x="1024494" y="3178411"/>
            <a:ext cx="3288952" cy="639387"/>
          </a:xfrm>
          <a:prstGeom prst="arc">
            <a:avLst>
              <a:gd name="adj1" fmla="val 30361"/>
              <a:gd name="adj2" fmla="val 3378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8" name="图片 17">
            <a:extLst>
              <a:ext uri="{FF2B5EF4-FFF2-40B4-BE49-F238E27FC236}">
                <a16:creationId xmlns:a16="http://schemas.microsoft.com/office/drawing/2014/main" id="{1F0F92AF-E3E2-3E14-D02E-197ED4DD047A}"/>
              </a:ext>
            </a:extLst>
          </p:cNvPr>
          <p:cNvPicPr>
            <a:picLocks noChangeAspect="1"/>
          </p:cNvPicPr>
          <p:nvPr/>
        </p:nvPicPr>
        <p:blipFill rotWithShape="1">
          <a:blip r:embed="rId2"/>
          <a:srcRect t="44601" b="23890"/>
          <a:stretch/>
        </p:blipFill>
        <p:spPr>
          <a:xfrm>
            <a:off x="1355309" y="3535501"/>
            <a:ext cx="9131914" cy="1519041"/>
          </a:xfrm>
          <a:prstGeom prst="rect">
            <a:avLst/>
          </a:prstGeom>
        </p:spPr>
      </p:pic>
      <p:sp>
        <p:nvSpPr>
          <p:cNvPr id="5" name="文本框 4">
            <a:extLst>
              <a:ext uri="{FF2B5EF4-FFF2-40B4-BE49-F238E27FC236}">
                <a16:creationId xmlns:a16="http://schemas.microsoft.com/office/drawing/2014/main" id="{A8CBD77E-D93C-6EE5-8221-C61E4D55E22E}"/>
              </a:ext>
            </a:extLst>
          </p:cNvPr>
          <p:cNvSpPr txBox="1"/>
          <p:nvPr/>
        </p:nvSpPr>
        <p:spPr>
          <a:xfrm>
            <a:off x="838199" y="2112009"/>
            <a:ext cx="10461997" cy="830997"/>
          </a:xfrm>
          <a:prstGeom prst="rect">
            <a:avLst/>
          </a:prstGeom>
          <a:noFill/>
        </p:spPr>
        <p:txBody>
          <a:bodyPr wrap="square" rtlCol="0">
            <a:spAutoFit/>
          </a:bodyPr>
          <a:lstStyle/>
          <a:p>
            <a:r>
              <a:rPr lang="en-US" sz="2400" dirty="0">
                <a:latin typeface="Calibri" panose="020F0502020204030204" pitchFamily="34" charset="0"/>
                <a:cs typeface="Calibri" panose="020F0502020204030204" pitchFamily="34" charset="0"/>
              </a:rPr>
              <a:t>Combine data from disparate sources into a unified view, accessed by users to query and manipulate the data.</a:t>
            </a:r>
          </a:p>
        </p:txBody>
      </p:sp>
    </p:spTree>
    <p:extLst>
      <p:ext uri="{BB962C8B-B14F-4D97-AF65-F5344CB8AC3E}">
        <p14:creationId xmlns:p14="http://schemas.microsoft.com/office/powerpoint/2010/main" val="220485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9B2B04A-5EF8-9CCD-CA72-B7A1E8838A23}"/>
              </a:ext>
            </a:extLst>
          </p:cNvPr>
          <p:cNvSpPr>
            <a:spLocks noGrp="1"/>
          </p:cNvSpPr>
          <p:nvPr>
            <p:ph type="sldNum" sz="quarter" idx="12"/>
          </p:nvPr>
        </p:nvSpPr>
        <p:spPr/>
        <p:txBody>
          <a:bodyPr/>
          <a:lstStyle/>
          <a:p>
            <a:fld id="{C399462D-D873-47C0-B287-693A0FDAC09B}" type="slidenum">
              <a:rPr lang="zh-CN" altLang="en-US" smtClean="0"/>
              <a:t>19</a:t>
            </a:fld>
            <a:endParaRPr lang="zh-CN" altLang="en-US"/>
          </a:p>
        </p:txBody>
      </p:sp>
      <p:sp>
        <p:nvSpPr>
          <p:cNvPr id="9" name="Title 1">
            <a:extLst>
              <a:ext uri="{FF2B5EF4-FFF2-40B4-BE49-F238E27FC236}">
                <a16:creationId xmlns:a16="http://schemas.microsoft.com/office/drawing/2014/main" id="{E9D0763C-7A25-F89D-9A6E-7CACC62E4E3F}"/>
              </a:ext>
            </a:extLst>
          </p:cNvPr>
          <p:cNvSpPr>
            <a:spLocks noGrp="1"/>
          </p:cNvSpPr>
          <p:nvPr>
            <p:ph type="title"/>
          </p:nvPr>
        </p:nvSpPr>
        <p:spPr>
          <a:xfrm>
            <a:off x="838199" y="365125"/>
            <a:ext cx="11301249"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Data engineering ecosystem: data analysis </a:t>
            </a:r>
          </a:p>
        </p:txBody>
      </p:sp>
      <p:sp>
        <p:nvSpPr>
          <p:cNvPr id="3" name="弧形 2">
            <a:extLst>
              <a:ext uri="{FF2B5EF4-FFF2-40B4-BE49-F238E27FC236}">
                <a16:creationId xmlns:a16="http://schemas.microsoft.com/office/drawing/2014/main" id="{79822605-D909-5488-9A8F-D23F563A84E9}"/>
              </a:ext>
            </a:extLst>
          </p:cNvPr>
          <p:cNvSpPr/>
          <p:nvPr/>
        </p:nvSpPr>
        <p:spPr>
          <a:xfrm>
            <a:off x="1024494" y="3178411"/>
            <a:ext cx="3288952" cy="639387"/>
          </a:xfrm>
          <a:prstGeom prst="arc">
            <a:avLst>
              <a:gd name="adj1" fmla="val 30361"/>
              <a:gd name="adj2" fmla="val 3378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文本框 4">
            <a:extLst>
              <a:ext uri="{FF2B5EF4-FFF2-40B4-BE49-F238E27FC236}">
                <a16:creationId xmlns:a16="http://schemas.microsoft.com/office/drawing/2014/main" id="{A8CBD77E-D93C-6EE5-8221-C61E4D55E22E}"/>
              </a:ext>
            </a:extLst>
          </p:cNvPr>
          <p:cNvSpPr txBox="1"/>
          <p:nvPr/>
        </p:nvSpPr>
        <p:spPr>
          <a:xfrm>
            <a:off x="525683" y="1690688"/>
            <a:ext cx="5724647" cy="4524315"/>
          </a:xfrm>
          <a:prstGeom prst="rect">
            <a:avLst/>
          </a:prstGeom>
          <a:noFill/>
        </p:spPr>
        <p:txBody>
          <a:bodyPr wrap="square" rtlCol="0">
            <a:spAutoFit/>
          </a:bodyPr>
          <a:lstStyle/>
          <a:p>
            <a:r>
              <a:rPr lang="en-US" sz="2400" dirty="0">
                <a:solidFill>
                  <a:srgbClr val="FF0000"/>
                </a:solidFill>
                <a:latin typeface="Calibri" panose="020F0502020204030204" pitchFamily="34" charset="0"/>
                <a:cs typeface="Calibri" panose="020F0502020204030204" pitchFamily="34" charset="0"/>
              </a:rPr>
              <a:t>Data analysis </a:t>
            </a:r>
            <a:r>
              <a:rPr lang="en-US" sz="2400" dirty="0">
                <a:latin typeface="Calibri" panose="020F0502020204030204" pitchFamily="34" charset="0"/>
                <a:cs typeface="Calibri" panose="020F0502020204030204" pitchFamily="34" charset="0"/>
              </a:rPr>
              <a:t>is to discover useful information, informing conclusions, and supporting decision-making from data, in different business, science, and social science domains. In today's business world, data analysis plays a role in making decisions more scientific and helping businesses operate more effectively.</a:t>
            </a:r>
          </a:p>
          <a:p>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It often involves </a:t>
            </a:r>
            <a:r>
              <a:rPr lang="en-US" sz="2400" dirty="0">
                <a:solidFill>
                  <a:srgbClr val="FF0000"/>
                </a:solidFill>
                <a:latin typeface="Calibri" panose="020F0502020204030204" pitchFamily="34" charset="0"/>
                <a:cs typeface="Calibri" panose="020F0502020204030204" pitchFamily="34" charset="0"/>
              </a:rPr>
              <a:t>data mining and machine learning</a:t>
            </a:r>
            <a:r>
              <a:rPr lang="en-US" sz="2400" dirty="0">
                <a:latin typeface="Calibri" panose="020F0502020204030204" pitchFamily="34" charset="0"/>
                <a:cs typeface="Calibri" panose="020F0502020204030204" pitchFamily="34" charset="0"/>
              </a:rPr>
              <a:t> techniques to model and process the data.</a:t>
            </a:r>
          </a:p>
        </p:txBody>
      </p:sp>
      <p:pic>
        <p:nvPicPr>
          <p:cNvPr id="9218" name="Picture 2" descr="Machine Learning in Sales: 6 Ways ML Optimizes An SDR's Workflow -  Crunchbase">
            <a:extLst>
              <a:ext uri="{FF2B5EF4-FFF2-40B4-BE49-F238E27FC236}">
                <a16:creationId xmlns:a16="http://schemas.microsoft.com/office/drawing/2014/main" id="{BE08466C-9DF2-B044-BF5E-083851F378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9197" y="2430230"/>
            <a:ext cx="6187070" cy="4425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033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ata Engineering Fundamentals. What is data engineering and what do… | by  SAKSHI CHHABRA | Medium">
            <a:extLst>
              <a:ext uri="{FF2B5EF4-FFF2-40B4-BE49-F238E27FC236}">
                <a16:creationId xmlns:a16="http://schemas.microsoft.com/office/drawing/2014/main" id="{55E9CB7C-96F1-8E8B-4986-62B6F3810F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4" t="20840" r="1874" b="18291"/>
          <a:stretch/>
        </p:blipFill>
        <p:spPr bwMode="auto">
          <a:xfrm>
            <a:off x="1" y="-54428"/>
            <a:ext cx="12191999" cy="3866595"/>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13" name="Content Placeholder 12">
            <a:extLst>
              <a:ext uri="{FF2B5EF4-FFF2-40B4-BE49-F238E27FC236}">
                <a16:creationId xmlns:a16="http://schemas.microsoft.com/office/drawing/2014/main" id="{615E85BB-2E49-4C2D-B289-435065C511DC}"/>
              </a:ext>
            </a:extLst>
          </p:cNvPr>
          <p:cNvSpPr>
            <a:spLocks noGrp="1"/>
          </p:cNvSpPr>
          <p:nvPr>
            <p:ph idx="1"/>
          </p:nvPr>
        </p:nvSpPr>
        <p:spPr>
          <a:xfrm>
            <a:off x="500744" y="3752850"/>
            <a:ext cx="11208652" cy="2452687"/>
          </a:xfrm>
        </p:spPr>
        <p:txBody>
          <a:bodyPr anchor="ctr">
            <a:normAutofit/>
          </a:bodyPr>
          <a:lstStyle/>
          <a:p>
            <a:r>
              <a:rPr lang="en-US" altLang="zh-CN" dirty="0">
                <a:solidFill>
                  <a:srgbClr val="FF0000"/>
                </a:solidFill>
                <a:latin typeface="Calibri" panose="020F0502020204030204" pitchFamily="34" charset="0"/>
                <a:cs typeface="Calibri" panose="020F0502020204030204" pitchFamily="34" charset="0"/>
              </a:rPr>
              <a:t>Big data </a:t>
            </a:r>
            <a:r>
              <a:rPr lang="en-US" altLang="zh-CN" dirty="0">
                <a:latin typeface="Calibri" panose="020F0502020204030204" pitchFamily="34" charset="0"/>
                <a:cs typeface="Calibri" panose="020F0502020204030204" pitchFamily="34" charset="0"/>
              </a:rPr>
              <a:t>is changing the way we do business and creating a need for data engineers who can collect and manage large quantities of data.</a:t>
            </a:r>
          </a:p>
          <a:p>
            <a:r>
              <a:rPr lang="en-US" altLang="zh-CN" dirty="0">
                <a:solidFill>
                  <a:srgbClr val="FF0000"/>
                </a:solidFill>
                <a:latin typeface="Calibri" panose="020F0502020204030204" pitchFamily="34" charset="0"/>
                <a:cs typeface="Calibri" panose="020F0502020204030204" pitchFamily="34" charset="0"/>
              </a:rPr>
              <a:t>Data engineering </a:t>
            </a:r>
            <a:r>
              <a:rPr lang="en-US" altLang="zh-CN" dirty="0">
                <a:latin typeface="Calibri" panose="020F0502020204030204" pitchFamily="34" charset="0"/>
                <a:cs typeface="Calibri" panose="020F0502020204030204" pitchFamily="34" charset="0"/>
              </a:rPr>
              <a:t>is the practice of </a:t>
            </a:r>
            <a:r>
              <a:rPr lang="en-US" altLang="zh-CN" dirty="0">
                <a:solidFill>
                  <a:schemeClr val="accent1"/>
                </a:solidFill>
                <a:latin typeface="Calibri" panose="020F0502020204030204" pitchFamily="34" charset="0"/>
                <a:cs typeface="Calibri" panose="020F0502020204030204" pitchFamily="34" charset="0"/>
              </a:rPr>
              <a:t>designing and building systems </a:t>
            </a:r>
            <a:r>
              <a:rPr lang="en-US" altLang="zh-CN" dirty="0">
                <a:latin typeface="Calibri" panose="020F0502020204030204" pitchFamily="34" charset="0"/>
                <a:cs typeface="Calibri" panose="020F0502020204030204" pitchFamily="34" charset="0"/>
              </a:rPr>
              <a:t>for </a:t>
            </a:r>
            <a:r>
              <a:rPr lang="en-US" altLang="zh-CN" dirty="0">
                <a:solidFill>
                  <a:schemeClr val="accent1"/>
                </a:solidFill>
                <a:latin typeface="Calibri" panose="020F0502020204030204" pitchFamily="34" charset="0"/>
                <a:cs typeface="Calibri" panose="020F0502020204030204" pitchFamily="34" charset="0"/>
              </a:rPr>
              <a:t>collecting, storing, and analyzing </a:t>
            </a:r>
            <a:r>
              <a:rPr lang="en-US" altLang="zh-CN" dirty="0">
                <a:latin typeface="Calibri" panose="020F0502020204030204" pitchFamily="34" charset="0"/>
                <a:cs typeface="Calibri" panose="020F0502020204030204" pitchFamily="34" charset="0"/>
              </a:rPr>
              <a:t>data at scale.</a:t>
            </a:r>
          </a:p>
        </p:txBody>
      </p:sp>
      <p:sp>
        <p:nvSpPr>
          <p:cNvPr id="16" name="Slide Number Placeholder 15">
            <a:extLst>
              <a:ext uri="{FF2B5EF4-FFF2-40B4-BE49-F238E27FC236}">
                <a16:creationId xmlns:a16="http://schemas.microsoft.com/office/drawing/2014/main" id="{4CFC9803-442C-4FF4-92AF-9BAE0BC09A8E}"/>
              </a:ext>
            </a:extLst>
          </p:cNvPr>
          <p:cNvSpPr>
            <a:spLocks noGrp="1"/>
          </p:cNvSpPr>
          <p:nvPr>
            <p:ph type="sldNum" sz="quarter" idx="12"/>
          </p:nvPr>
        </p:nvSpPr>
        <p:spPr>
          <a:xfrm>
            <a:off x="8864600" y="6356350"/>
            <a:ext cx="2743200" cy="365125"/>
          </a:xfrm>
        </p:spPr>
        <p:txBody>
          <a:bodyPr>
            <a:normAutofit/>
          </a:bodyPr>
          <a:lstStyle/>
          <a:p>
            <a:pPr>
              <a:spcAft>
                <a:spcPts val="600"/>
              </a:spcAft>
            </a:pPr>
            <a:fld id="{C399462D-D873-47C0-B287-693A0FDAC09B}" type="slidenum">
              <a:rPr lang="zh-CN" altLang="en-US">
                <a:solidFill>
                  <a:schemeClr val="tx1">
                    <a:lumMod val="75000"/>
                    <a:lumOff val="25000"/>
                  </a:schemeClr>
                </a:solidFill>
                <a:latin typeface="Calibri" panose="020F0502020204030204" pitchFamily="34" charset="0"/>
                <a:cs typeface="Calibri" panose="020F0502020204030204" pitchFamily="34" charset="0"/>
              </a:rPr>
              <a:pPr>
                <a:spcAft>
                  <a:spcPts val="600"/>
                </a:spcAft>
              </a:pPr>
              <a:t>2</a:t>
            </a:fld>
            <a:endParaRPr lang="zh-CN" altLang="en-US">
              <a:solidFill>
                <a:schemeClr val="tx1">
                  <a:lumMod val="75000"/>
                  <a:lumOff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173374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5D2F06-08D8-9742-8EBF-021DE0DE59A4}"/>
              </a:ext>
            </a:extLst>
          </p:cNvPr>
          <p:cNvPicPr>
            <a:picLocks noChangeAspect="1"/>
          </p:cNvPicPr>
          <p:nvPr/>
        </p:nvPicPr>
        <p:blipFill rotWithShape="1">
          <a:blip r:embed="rId3"/>
          <a:srcRect t="15443" b="6917"/>
          <a:stretch/>
        </p:blipFill>
        <p:spPr>
          <a:xfrm>
            <a:off x="6627933" y="3908067"/>
            <a:ext cx="5185778" cy="2778602"/>
          </a:xfrm>
          <a:prstGeom prst="rect">
            <a:avLst/>
          </a:prstGeom>
        </p:spPr>
      </p:pic>
      <p:sp>
        <p:nvSpPr>
          <p:cNvPr id="4" name="灯片编号占位符 3">
            <a:extLst>
              <a:ext uri="{FF2B5EF4-FFF2-40B4-BE49-F238E27FC236}">
                <a16:creationId xmlns:a16="http://schemas.microsoft.com/office/drawing/2014/main" id="{F9B2B04A-5EF8-9CCD-CA72-B7A1E8838A23}"/>
              </a:ext>
            </a:extLst>
          </p:cNvPr>
          <p:cNvSpPr>
            <a:spLocks noGrp="1"/>
          </p:cNvSpPr>
          <p:nvPr>
            <p:ph type="sldNum" sz="quarter" idx="12"/>
          </p:nvPr>
        </p:nvSpPr>
        <p:spPr/>
        <p:txBody>
          <a:bodyPr/>
          <a:lstStyle/>
          <a:p>
            <a:fld id="{C399462D-D873-47C0-B287-693A0FDAC09B}" type="slidenum">
              <a:rPr lang="zh-CN" altLang="en-US" smtClean="0"/>
              <a:t>20</a:t>
            </a:fld>
            <a:endParaRPr lang="zh-CN" altLang="en-US"/>
          </a:p>
        </p:txBody>
      </p:sp>
      <p:sp>
        <p:nvSpPr>
          <p:cNvPr id="7" name="文本框 6">
            <a:extLst>
              <a:ext uri="{FF2B5EF4-FFF2-40B4-BE49-F238E27FC236}">
                <a16:creationId xmlns:a16="http://schemas.microsoft.com/office/drawing/2014/main" id="{9198523A-4543-07FB-3F1C-7D5FE4798180}"/>
              </a:ext>
            </a:extLst>
          </p:cNvPr>
          <p:cNvSpPr txBox="1"/>
          <p:nvPr/>
        </p:nvSpPr>
        <p:spPr>
          <a:xfrm>
            <a:off x="838199" y="1560632"/>
            <a:ext cx="10330093" cy="523220"/>
          </a:xfrm>
          <a:prstGeom prst="rect">
            <a:avLst/>
          </a:prstGeom>
          <a:noFill/>
        </p:spPr>
        <p:txBody>
          <a:bodyPr wrap="square" rtlCol="0">
            <a:spAutoFit/>
          </a:bodyPr>
          <a:lstStyle/>
          <a:p>
            <a:pPr>
              <a:spcAft>
                <a:spcPts val="600"/>
              </a:spcAft>
            </a:pPr>
            <a:r>
              <a:rPr lang="en-US" sz="2800" b="1" dirty="0">
                <a:latin typeface="Calibri" panose="020F0502020204030204" pitchFamily="34" charset="0"/>
                <a:cs typeface="Calibri" panose="020F0502020204030204" pitchFamily="34" charset="0"/>
              </a:rPr>
              <a:t>B</a:t>
            </a:r>
            <a:r>
              <a:rPr lang="en-US" altLang="zh-CN" sz="2800" b="1" dirty="0">
                <a:latin typeface="Calibri" panose="020F0502020204030204" pitchFamily="34" charset="0"/>
                <a:cs typeface="Calibri" panose="020F0502020204030204" pitchFamily="34" charset="0"/>
              </a:rPr>
              <a:t>usiness Intelligence (BI) and Reporting Tools</a:t>
            </a:r>
            <a:endParaRPr lang="en-US" sz="3200" b="1" dirty="0">
              <a:latin typeface="Calibri" panose="020F0502020204030204" pitchFamily="34" charset="0"/>
              <a:cs typeface="Calibri" panose="020F0502020204030204" pitchFamily="34" charset="0"/>
            </a:endParaRPr>
          </a:p>
        </p:txBody>
      </p:sp>
      <p:sp>
        <p:nvSpPr>
          <p:cNvPr id="9" name="Title 1">
            <a:extLst>
              <a:ext uri="{FF2B5EF4-FFF2-40B4-BE49-F238E27FC236}">
                <a16:creationId xmlns:a16="http://schemas.microsoft.com/office/drawing/2014/main" id="{E9D0763C-7A25-F89D-9A6E-7CACC62E4E3F}"/>
              </a:ext>
            </a:extLst>
          </p:cNvPr>
          <p:cNvSpPr>
            <a:spLocks noGrp="1"/>
          </p:cNvSpPr>
          <p:nvPr>
            <p:ph type="title"/>
          </p:nvPr>
        </p:nvSpPr>
        <p:spPr>
          <a:xfrm>
            <a:off x="838199" y="365125"/>
            <a:ext cx="11301249"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Data engineering ecosystem: data visualization </a:t>
            </a:r>
          </a:p>
        </p:txBody>
      </p:sp>
      <p:sp>
        <p:nvSpPr>
          <p:cNvPr id="3" name="弧形 2">
            <a:extLst>
              <a:ext uri="{FF2B5EF4-FFF2-40B4-BE49-F238E27FC236}">
                <a16:creationId xmlns:a16="http://schemas.microsoft.com/office/drawing/2014/main" id="{79822605-D909-5488-9A8F-D23F563A84E9}"/>
              </a:ext>
            </a:extLst>
          </p:cNvPr>
          <p:cNvSpPr/>
          <p:nvPr/>
        </p:nvSpPr>
        <p:spPr>
          <a:xfrm>
            <a:off x="1024494" y="3178411"/>
            <a:ext cx="3288952" cy="639387"/>
          </a:xfrm>
          <a:prstGeom prst="arc">
            <a:avLst>
              <a:gd name="adj1" fmla="val 30361"/>
              <a:gd name="adj2" fmla="val 3378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文本框 4">
            <a:extLst>
              <a:ext uri="{FF2B5EF4-FFF2-40B4-BE49-F238E27FC236}">
                <a16:creationId xmlns:a16="http://schemas.microsoft.com/office/drawing/2014/main" id="{94AEAAF1-3138-112C-9287-B9D5C6A7CD51}"/>
              </a:ext>
            </a:extLst>
          </p:cNvPr>
          <p:cNvSpPr txBox="1"/>
          <p:nvPr/>
        </p:nvSpPr>
        <p:spPr>
          <a:xfrm>
            <a:off x="920706" y="2083852"/>
            <a:ext cx="10493528" cy="1774845"/>
          </a:xfrm>
          <a:prstGeom prst="rect">
            <a:avLst/>
          </a:prstGeom>
          <a:noFill/>
        </p:spPr>
        <p:txBody>
          <a:bodyPr wrap="square" rtlCol="0">
            <a:spAutoFit/>
          </a:bodyPr>
          <a:lstStyle/>
          <a:p>
            <a:pPr marL="285750" indent="-285750">
              <a:spcAft>
                <a:spcPts val="800"/>
              </a:spcAft>
              <a:buFont typeface="Arial" panose="020B0604020202020204" pitchFamily="34" charset="0"/>
              <a:buChar char="•"/>
            </a:pPr>
            <a:r>
              <a:rPr lang="en-US" sz="2400" dirty="0">
                <a:latin typeface="Calibri" panose="020F0502020204030204" pitchFamily="34" charset="0"/>
                <a:cs typeface="Calibri" panose="020F0502020204030204" pitchFamily="34" charset="0"/>
              </a:rPr>
              <a:t>Collect data from multiple data sources and present them in a visual format, such as interactive dashboards.</a:t>
            </a:r>
          </a:p>
          <a:p>
            <a:pPr marL="285750" indent="-285750">
              <a:spcAft>
                <a:spcPts val="800"/>
              </a:spcAft>
              <a:buFont typeface="Arial" panose="020B0604020202020204" pitchFamily="34" charset="0"/>
              <a:buChar char="•"/>
            </a:pPr>
            <a:r>
              <a:rPr lang="en-US" sz="2400" dirty="0">
                <a:latin typeface="Calibri" panose="020F0502020204030204" pitchFamily="34" charset="0"/>
                <a:cs typeface="Calibri" panose="020F0502020204030204" pitchFamily="34" charset="0"/>
              </a:rPr>
              <a:t>Visualize data in real-time and predefined schedule.</a:t>
            </a:r>
          </a:p>
          <a:p>
            <a:pPr marL="285750" indent="-285750">
              <a:spcAft>
                <a:spcPts val="800"/>
              </a:spcAft>
              <a:buFont typeface="Arial" panose="020B0604020202020204" pitchFamily="34" charset="0"/>
              <a:buChar char="•"/>
            </a:pPr>
            <a:r>
              <a:rPr lang="en-US" sz="2400" dirty="0">
                <a:latin typeface="Calibri" panose="020F0502020204030204" pitchFamily="34" charset="0"/>
                <a:cs typeface="Calibri" panose="020F0502020204030204" pitchFamily="34" charset="0"/>
              </a:rPr>
              <a:t>Drag and drop products that do not require knowledge of programming</a:t>
            </a:r>
          </a:p>
        </p:txBody>
      </p:sp>
      <p:pic>
        <p:nvPicPr>
          <p:cNvPr id="13316" name="Picture 4" descr="Chart Types Flat Line Icons. Linear Graph, Column, Pie Donut Diagram,  Financial Report Illustrations, Infographic. Thin Stock Vector -  Illustration of exchange, infographic: 125327945">
            <a:extLst>
              <a:ext uri="{FF2B5EF4-FFF2-40B4-BE49-F238E27FC236}">
                <a16:creationId xmlns:a16="http://schemas.microsoft.com/office/drawing/2014/main" id="{95AB4366-5F04-6CC6-EFDB-7B982D636A8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943" r="2667" b="55034"/>
          <a:stretch/>
        </p:blipFill>
        <p:spPr bwMode="auto">
          <a:xfrm>
            <a:off x="534868" y="3908067"/>
            <a:ext cx="6093065" cy="27786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99845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Applied Sciences | Free Full-Text | Recommendation System Using Autoencoders">
            <a:extLst>
              <a:ext uri="{FF2B5EF4-FFF2-40B4-BE49-F238E27FC236}">
                <a16:creationId xmlns:a16="http://schemas.microsoft.com/office/drawing/2014/main" id="{FD5A5294-C1CA-6441-95AA-84EE878EA5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0788" y="3921756"/>
            <a:ext cx="4616965" cy="2783711"/>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a:extLst>
              <a:ext uri="{FF2B5EF4-FFF2-40B4-BE49-F238E27FC236}">
                <a16:creationId xmlns:a16="http://schemas.microsoft.com/office/drawing/2014/main" id="{F9B2B04A-5EF8-9CCD-CA72-B7A1E8838A23}"/>
              </a:ext>
            </a:extLst>
          </p:cNvPr>
          <p:cNvSpPr>
            <a:spLocks noGrp="1"/>
          </p:cNvSpPr>
          <p:nvPr>
            <p:ph type="sldNum" sz="quarter" idx="12"/>
          </p:nvPr>
        </p:nvSpPr>
        <p:spPr/>
        <p:txBody>
          <a:bodyPr/>
          <a:lstStyle/>
          <a:p>
            <a:fld id="{C399462D-D873-47C0-B287-693A0FDAC09B}" type="slidenum">
              <a:rPr lang="zh-CN" altLang="en-US" smtClean="0"/>
              <a:t>21</a:t>
            </a:fld>
            <a:endParaRPr lang="zh-CN" altLang="en-US"/>
          </a:p>
        </p:txBody>
      </p:sp>
      <p:sp>
        <p:nvSpPr>
          <p:cNvPr id="9" name="Title 1">
            <a:extLst>
              <a:ext uri="{FF2B5EF4-FFF2-40B4-BE49-F238E27FC236}">
                <a16:creationId xmlns:a16="http://schemas.microsoft.com/office/drawing/2014/main" id="{E9D0763C-7A25-F89D-9A6E-7CACC62E4E3F}"/>
              </a:ext>
            </a:extLst>
          </p:cNvPr>
          <p:cNvSpPr>
            <a:spLocks noGrp="1"/>
          </p:cNvSpPr>
          <p:nvPr>
            <p:ph type="title"/>
          </p:nvPr>
        </p:nvSpPr>
        <p:spPr>
          <a:xfrm>
            <a:off x="838199" y="365125"/>
            <a:ext cx="11301249"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Data engineering ecosystem: data-driven applications (1)</a:t>
            </a:r>
          </a:p>
        </p:txBody>
      </p:sp>
      <p:sp>
        <p:nvSpPr>
          <p:cNvPr id="3" name="弧形 2">
            <a:extLst>
              <a:ext uri="{FF2B5EF4-FFF2-40B4-BE49-F238E27FC236}">
                <a16:creationId xmlns:a16="http://schemas.microsoft.com/office/drawing/2014/main" id="{79822605-D909-5488-9A8F-D23F563A84E9}"/>
              </a:ext>
            </a:extLst>
          </p:cNvPr>
          <p:cNvSpPr/>
          <p:nvPr/>
        </p:nvSpPr>
        <p:spPr>
          <a:xfrm>
            <a:off x="1024494" y="3178411"/>
            <a:ext cx="3288952" cy="639387"/>
          </a:xfrm>
          <a:prstGeom prst="arc">
            <a:avLst>
              <a:gd name="adj1" fmla="val 30361"/>
              <a:gd name="adj2" fmla="val 3378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文本框 4">
            <a:extLst>
              <a:ext uri="{FF2B5EF4-FFF2-40B4-BE49-F238E27FC236}">
                <a16:creationId xmlns:a16="http://schemas.microsoft.com/office/drawing/2014/main" id="{94AEAAF1-3138-112C-9287-B9D5C6A7CD51}"/>
              </a:ext>
            </a:extLst>
          </p:cNvPr>
          <p:cNvSpPr txBox="1"/>
          <p:nvPr/>
        </p:nvSpPr>
        <p:spPr>
          <a:xfrm>
            <a:off x="860271" y="1731587"/>
            <a:ext cx="5991941" cy="3375283"/>
          </a:xfrm>
          <a:prstGeom prst="rect">
            <a:avLst/>
          </a:prstGeom>
          <a:noFill/>
        </p:spPr>
        <p:txBody>
          <a:bodyPr wrap="square" rtlCol="0">
            <a:spAutoFit/>
          </a:bodyPr>
          <a:lstStyle/>
          <a:p>
            <a:pPr marL="285750" indent="-285750">
              <a:spcAft>
                <a:spcPts val="800"/>
              </a:spcAft>
              <a:buFont typeface="Arial" panose="020B0604020202020204" pitchFamily="34" charset="0"/>
              <a:buChar char="•"/>
            </a:pPr>
            <a:r>
              <a:rPr lang="en-US" sz="2000" dirty="0">
                <a:solidFill>
                  <a:srgbClr val="FF0000"/>
                </a:solidFill>
                <a:latin typeface="Calibri" panose="020F0502020204030204" pitchFamily="34" charset="0"/>
                <a:cs typeface="Calibri" panose="020F0502020204030204" pitchFamily="34" charset="0"/>
              </a:rPr>
              <a:t>Information retrieval (IR) </a:t>
            </a:r>
            <a:r>
              <a:rPr lang="en-US" sz="2000" dirty="0">
                <a:latin typeface="Calibri" panose="020F0502020204030204" pitchFamily="34" charset="0"/>
                <a:cs typeface="Calibri" panose="020F0502020204030204" pitchFamily="34" charset="0"/>
              </a:rPr>
              <a:t>is the process of obtaining information system resources that are relevant to an information need from a collection of those resources (texts, images or sounds). Searches can be based on full-text or other content-based indexing. </a:t>
            </a:r>
          </a:p>
          <a:p>
            <a:pPr marL="285750" indent="-285750">
              <a:spcAft>
                <a:spcPts val="800"/>
              </a:spcAft>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285750" indent="-285750">
              <a:spcAft>
                <a:spcPts val="800"/>
              </a:spcAft>
              <a:buFont typeface="Arial" panose="020B0604020202020204" pitchFamily="34" charset="0"/>
              <a:buChar char="•"/>
            </a:pPr>
            <a:r>
              <a:rPr lang="en-US" sz="2000" dirty="0">
                <a:latin typeface="Calibri" panose="020F0502020204030204" pitchFamily="34" charset="0"/>
                <a:cs typeface="Calibri" panose="020F0502020204030204" pitchFamily="34" charset="0"/>
              </a:rPr>
              <a:t>A </a:t>
            </a:r>
            <a:r>
              <a:rPr lang="en-US" sz="2000" dirty="0">
                <a:solidFill>
                  <a:srgbClr val="FF0000"/>
                </a:solidFill>
                <a:latin typeface="Calibri" panose="020F0502020204030204" pitchFamily="34" charset="0"/>
                <a:cs typeface="Calibri" panose="020F0502020204030204" pitchFamily="34" charset="0"/>
              </a:rPr>
              <a:t>recommender system </a:t>
            </a:r>
            <a:r>
              <a:rPr lang="en-US" sz="2000" dirty="0">
                <a:latin typeface="Calibri" panose="020F0502020204030204" pitchFamily="34" charset="0"/>
                <a:cs typeface="Calibri" panose="020F0502020204030204" pitchFamily="34" charset="0"/>
              </a:rPr>
              <a:t>is a subclass of </a:t>
            </a:r>
            <a:r>
              <a:rPr lang="en-US" sz="2000" dirty="0">
                <a:solidFill>
                  <a:srgbClr val="FF0000"/>
                </a:solidFill>
                <a:latin typeface="Calibri" panose="020F0502020204030204" pitchFamily="34" charset="0"/>
                <a:cs typeface="Calibri" panose="020F0502020204030204" pitchFamily="34" charset="0"/>
              </a:rPr>
              <a:t>information filtering</a:t>
            </a:r>
            <a:r>
              <a:rPr lang="en-US" sz="2000" dirty="0">
                <a:latin typeface="Calibri" panose="020F0502020204030204" pitchFamily="34" charset="0"/>
                <a:cs typeface="Calibri" panose="020F0502020204030204" pitchFamily="34" charset="0"/>
              </a:rPr>
              <a:t> system that seeks to predict the “</a:t>
            </a:r>
            <a:r>
              <a:rPr lang="en-US" sz="2000" dirty="0">
                <a:solidFill>
                  <a:srgbClr val="FF0000"/>
                </a:solidFill>
                <a:latin typeface="Calibri" panose="020F0502020204030204" pitchFamily="34" charset="0"/>
                <a:cs typeface="Calibri" panose="020F0502020204030204" pitchFamily="34" charset="0"/>
              </a:rPr>
              <a:t>rating</a:t>
            </a:r>
            <a:r>
              <a:rPr lang="en-US" sz="2000" dirty="0">
                <a:latin typeface="Calibri" panose="020F0502020204030204" pitchFamily="34" charset="0"/>
                <a:cs typeface="Calibri" panose="020F0502020204030204" pitchFamily="34" charset="0"/>
              </a:rPr>
              <a:t>” or “</a:t>
            </a:r>
            <a:r>
              <a:rPr lang="en-US" sz="2000" dirty="0">
                <a:solidFill>
                  <a:srgbClr val="FF0000"/>
                </a:solidFill>
                <a:latin typeface="Calibri" panose="020F0502020204030204" pitchFamily="34" charset="0"/>
                <a:cs typeface="Calibri" panose="020F0502020204030204" pitchFamily="34" charset="0"/>
              </a:rPr>
              <a:t>preference</a:t>
            </a:r>
            <a:r>
              <a:rPr lang="en-US" sz="2000" dirty="0">
                <a:latin typeface="Calibri" panose="020F0502020204030204" pitchFamily="34" charset="0"/>
                <a:cs typeface="Calibri" panose="020F0502020204030204" pitchFamily="34" charset="0"/>
              </a:rPr>
              <a:t>” a user would give to an item.</a:t>
            </a:r>
          </a:p>
        </p:txBody>
      </p:sp>
      <p:pic>
        <p:nvPicPr>
          <p:cNvPr id="6146" name="Picture 2" descr="Information Retrieval">
            <a:extLst>
              <a:ext uri="{FF2B5EF4-FFF2-40B4-BE49-F238E27FC236}">
                <a16:creationId xmlns:a16="http://schemas.microsoft.com/office/drawing/2014/main" id="{6587C1D0-BC5B-8C44-BC1F-F5443C6909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9143" y="1405492"/>
            <a:ext cx="5400254" cy="2313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79580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0F38C23-6882-D741-BA6F-BBF4E732DD34}"/>
              </a:ext>
            </a:extLst>
          </p:cNvPr>
          <p:cNvPicPr>
            <a:picLocks noChangeAspect="1"/>
          </p:cNvPicPr>
          <p:nvPr/>
        </p:nvPicPr>
        <p:blipFill rotWithShape="1">
          <a:blip r:embed="rId3"/>
          <a:srcRect l="555" t="2221" r="865" b="1760"/>
          <a:stretch/>
        </p:blipFill>
        <p:spPr>
          <a:xfrm>
            <a:off x="7294989" y="4169663"/>
            <a:ext cx="4557487" cy="2323212"/>
          </a:xfrm>
          <a:prstGeom prst="rect">
            <a:avLst/>
          </a:prstGeom>
        </p:spPr>
      </p:pic>
      <p:pic>
        <p:nvPicPr>
          <p:cNvPr id="7170" name="Picture 2" descr="SocioViz is a free Social Network Analysis tool for Twitter. Do you need a  social media analytics software for Social Media Marketing, Digital  Journalism or Social Research? Have a try and jump">
            <a:extLst>
              <a:ext uri="{FF2B5EF4-FFF2-40B4-BE49-F238E27FC236}">
                <a16:creationId xmlns:a16="http://schemas.microsoft.com/office/drawing/2014/main" id="{273429A8-1259-8F43-BE33-FE3122346F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2256" y="1208130"/>
            <a:ext cx="3302366" cy="2960411"/>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a:extLst>
              <a:ext uri="{FF2B5EF4-FFF2-40B4-BE49-F238E27FC236}">
                <a16:creationId xmlns:a16="http://schemas.microsoft.com/office/drawing/2014/main" id="{F9B2B04A-5EF8-9CCD-CA72-B7A1E8838A23}"/>
              </a:ext>
            </a:extLst>
          </p:cNvPr>
          <p:cNvSpPr>
            <a:spLocks noGrp="1"/>
          </p:cNvSpPr>
          <p:nvPr>
            <p:ph type="sldNum" sz="quarter" idx="12"/>
          </p:nvPr>
        </p:nvSpPr>
        <p:spPr/>
        <p:txBody>
          <a:bodyPr/>
          <a:lstStyle/>
          <a:p>
            <a:fld id="{C399462D-D873-47C0-B287-693A0FDAC09B}" type="slidenum">
              <a:rPr lang="zh-CN" altLang="en-US" smtClean="0"/>
              <a:t>22</a:t>
            </a:fld>
            <a:endParaRPr lang="zh-CN" altLang="en-US"/>
          </a:p>
        </p:txBody>
      </p:sp>
      <p:sp>
        <p:nvSpPr>
          <p:cNvPr id="9" name="Title 1">
            <a:extLst>
              <a:ext uri="{FF2B5EF4-FFF2-40B4-BE49-F238E27FC236}">
                <a16:creationId xmlns:a16="http://schemas.microsoft.com/office/drawing/2014/main" id="{E9D0763C-7A25-F89D-9A6E-7CACC62E4E3F}"/>
              </a:ext>
            </a:extLst>
          </p:cNvPr>
          <p:cNvSpPr>
            <a:spLocks noGrp="1"/>
          </p:cNvSpPr>
          <p:nvPr>
            <p:ph type="title"/>
          </p:nvPr>
        </p:nvSpPr>
        <p:spPr>
          <a:xfrm>
            <a:off x="838199" y="365125"/>
            <a:ext cx="11301249"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Data engineering ecosystem: data-driven applications (2)</a:t>
            </a:r>
          </a:p>
        </p:txBody>
      </p:sp>
      <p:sp>
        <p:nvSpPr>
          <p:cNvPr id="3" name="弧形 2">
            <a:extLst>
              <a:ext uri="{FF2B5EF4-FFF2-40B4-BE49-F238E27FC236}">
                <a16:creationId xmlns:a16="http://schemas.microsoft.com/office/drawing/2014/main" id="{79822605-D909-5488-9A8F-D23F563A84E9}"/>
              </a:ext>
            </a:extLst>
          </p:cNvPr>
          <p:cNvSpPr/>
          <p:nvPr/>
        </p:nvSpPr>
        <p:spPr>
          <a:xfrm>
            <a:off x="1024494" y="3178411"/>
            <a:ext cx="3288952" cy="639387"/>
          </a:xfrm>
          <a:prstGeom prst="arc">
            <a:avLst>
              <a:gd name="adj1" fmla="val 30361"/>
              <a:gd name="adj2" fmla="val 3378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文本框 4">
            <a:extLst>
              <a:ext uri="{FF2B5EF4-FFF2-40B4-BE49-F238E27FC236}">
                <a16:creationId xmlns:a16="http://schemas.microsoft.com/office/drawing/2014/main" id="{94AEAAF1-3138-112C-9287-B9D5C6A7CD51}"/>
              </a:ext>
            </a:extLst>
          </p:cNvPr>
          <p:cNvSpPr txBox="1"/>
          <p:nvPr/>
        </p:nvSpPr>
        <p:spPr>
          <a:xfrm>
            <a:off x="860271" y="1731587"/>
            <a:ext cx="5991941" cy="4298613"/>
          </a:xfrm>
          <a:prstGeom prst="rect">
            <a:avLst/>
          </a:prstGeom>
          <a:noFill/>
        </p:spPr>
        <p:txBody>
          <a:bodyPr wrap="square" rtlCol="0">
            <a:spAutoFit/>
          </a:bodyPr>
          <a:lstStyle/>
          <a:p>
            <a:pPr marL="285750" indent="-285750">
              <a:spcAft>
                <a:spcPts val="800"/>
              </a:spcAft>
              <a:buFont typeface="Arial" panose="020B0604020202020204" pitchFamily="34" charset="0"/>
              <a:buChar char="•"/>
            </a:pPr>
            <a:r>
              <a:rPr lang="en-US" sz="2000" dirty="0">
                <a:solidFill>
                  <a:srgbClr val="FF0000"/>
                </a:solidFill>
                <a:latin typeface="Calibri" panose="020F0502020204030204" pitchFamily="34" charset="0"/>
                <a:cs typeface="Calibri" panose="020F0502020204030204" pitchFamily="34" charset="0"/>
              </a:rPr>
              <a:t>Social network analysis </a:t>
            </a:r>
            <a:r>
              <a:rPr lang="en-US" sz="2000" dirty="0">
                <a:latin typeface="Calibri" panose="020F0502020204030204" pitchFamily="34" charset="0"/>
                <a:cs typeface="Calibri" panose="020F0502020204030204" pitchFamily="34" charset="0"/>
              </a:rPr>
              <a:t>investigates social structures through the use of networks and graph theory. It characterizes networked structures in terms of nodes (individual actors, people, or things within the network) and the ties, edges, or links (relationships or interactions) that connect them. </a:t>
            </a:r>
          </a:p>
          <a:p>
            <a:pPr marL="285750" indent="-285750">
              <a:spcAft>
                <a:spcPts val="800"/>
              </a:spcAft>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marL="285750" indent="-285750">
              <a:spcAft>
                <a:spcPts val="800"/>
              </a:spcAft>
              <a:buFont typeface="Arial" panose="020B0604020202020204" pitchFamily="34" charset="0"/>
              <a:buChar char="•"/>
            </a:pPr>
            <a:r>
              <a:rPr lang="en-US" sz="2000" dirty="0">
                <a:solidFill>
                  <a:srgbClr val="FF0000"/>
                </a:solidFill>
                <a:latin typeface="Calibri" panose="020F0502020204030204" pitchFamily="34" charset="0"/>
                <a:cs typeface="Calibri" panose="020F0502020204030204" pitchFamily="34" charset="0"/>
              </a:rPr>
              <a:t>Anomaly detection</a:t>
            </a:r>
            <a:r>
              <a:rPr lang="en-US" sz="2000" dirty="0">
                <a:latin typeface="Calibri" panose="020F0502020204030204" pitchFamily="34" charset="0"/>
                <a:cs typeface="Calibri" panose="020F0502020204030204" pitchFamily="34" charset="0"/>
              </a:rPr>
              <a:t> is the identification of </a:t>
            </a:r>
            <a:r>
              <a:rPr lang="en-US" sz="2000" dirty="0">
                <a:solidFill>
                  <a:srgbClr val="FF0000"/>
                </a:solidFill>
                <a:latin typeface="Calibri" panose="020F0502020204030204" pitchFamily="34" charset="0"/>
                <a:cs typeface="Calibri" panose="020F0502020204030204" pitchFamily="34" charset="0"/>
              </a:rPr>
              <a:t>rare events, items, or observations</a:t>
            </a:r>
            <a:r>
              <a:rPr lang="en-US" sz="2000" dirty="0">
                <a:latin typeface="Calibri" panose="020F0502020204030204" pitchFamily="34" charset="0"/>
                <a:cs typeface="Calibri" panose="020F0502020204030204" pitchFamily="34" charset="0"/>
              </a:rPr>
              <a:t> which are suspicious because they differ significantly from standard behaviors or patterns. Anomalies in data are also called standard deviations, outliers, noise, novelties, and exceptions.</a:t>
            </a:r>
          </a:p>
        </p:txBody>
      </p:sp>
    </p:spTree>
    <p:extLst>
      <p:ext uri="{BB962C8B-B14F-4D97-AF65-F5344CB8AC3E}">
        <p14:creationId xmlns:p14="http://schemas.microsoft.com/office/powerpoint/2010/main" val="2744053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9B2B04A-5EF8-9CCD-CA72-B7A1E8838A23}"/>
              </a:ext>
            </a:extLst>
          </p:cNvPr>
          <p:cNvSpPr>
            <a:spLocks noGrp="1"/>
          </p:cNvSpPr>
          <p:nvPr>
            <p:ph type="sldNum" sz="quarter" idx="12"/>
          </p:nvPr>
        </p:nvSpPr>
        <p:spPr/>
        <p:txBody>
          <a:bodyPr/>
          <a:lstStyle/>
          <a:p>
            <a:fld id="{C399462D-D873-47C0-B287-693A0FDAC09B}" type="slidenum">
              <a:rPr lang="zh-CN" altLang="en-US" smtClean="0"/>
              <a:t>23</a:t>
            </a:fld>
            <a:endParaRPr lang="zh-CN" altLang="en-US"/>
          </a:p>
        </p:txBody>
      </p:sp>
      <p:sp>
        <p:nvSpPr>
          <p:cNvPr id="9" name="Title 1">
            <a:extLst>
              <a:ext uri="{FF2B5EF4-FFF2-40B4-BE49-F238E27FC236}">
                <a16:creationId xmlns:a16="http://schemas.microsoft.com/office/drawing/2014/main" id="{E9D0763C-7A25-F89D-9A6E-7CACC62E4E3F}"/>
              </a:ext>
            </a:extLst>
          </p:cNvPr>
          <p:cNvSpPr>
            <a:spLocks noGrp="1"/>
          </p:cNvSpPr>
          <p:nvPr>
            <p:ph type="title"/>
          </p:nvPr>
        </p:nvSpPr>
        <p:spPr>
          <a:xfrm>
            <a:off x="838199" y="365125"/>
            <a:ext cx="11301249"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Data engineering ecosystem: data governance </a:t>
            </a:r>
          </a:p>
        </p:txBody>
      </p:sp>
      <p:sp>
        <p:nvSpPr>
          <p:cNvPr id="3" name="弧形 2">
            <a:extLst>
              <a:ext uri="{FF2B5EF4-FFF2-40B4-BE49-F238E27FC236}">
                <a16:creationId xmlns:a16="http://schemas.microsoft.com/office/drawing/2014/main" id="{79822605-D909-5488-9A8F-D23F563A84E9}"/>
              </a:ext>
            </a:extLst>
          </p:cNvPr>
          <p:cNvSpPr/>
          <p:nvPr/>
        </p:nvSpPr>
        <p:spPr>
          <a:xfrm>
            <a:off x="1024494" y="3178411"/>
            <a:ext cx="3288952" cy="639387"/>
          </a:xfrm>
          <a:prstGeom prst="arc">
            <a:avLst>
              <a:gd name="adj1" fmla="val 30361"/>
              <a:gd name="adj2" fmla="val 3378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文本框 4">
            <a:extLst>
              <a:ext uri="{FF2B5EF4-FFF2-40B4-BE49-F238E27FC236}">
                <a16:creationId xmlns:a16="http://schemas.microsoft.com/office/drawing/2014/main" id="{94AEAAF1-3138-112C-9287-B9D5C6A7CD51}"/>
              </a:ext>
            </a:extLst>
          </p:cNvPr>
          <p:cNvSpPr txBox="1"/>
          <p:nvPr/>
        </p:nvSpPr>
        <p:spPr>
          <a:xfrm>
            <a:off x="250822" y="1411616"/>
            <a:ext cx="11301249" cy="2410916"/>
          </a:xfrm>
          <a:prstGeom prst="rect">
            <a:avLst/>
          </a:prstGeom>
          <a:noFill/>
        </p:spPr>
        <p:txBody>
          <a:bodyPr wrap="square" rtlCol="0">
            <a:spAutoFit/>
          </a:bodyPr>
          <a:lstStyle/>
          <a:p>
            <a:pPr marL="285750" indent="-285750">
              <a:spcAft>
                <a:spcPts val="800"/>
              </a:spcAft>
              <a:buFont typeface="Arial" panose="020B0604020202020204" pitchFamily="34" charset="0"/>
              <a:buChar char="•"/>
            </a:pPr>
            <a:r>
              <a:rPr lang="en-US" sz="2400" dirty="0">
                <a:solidFill>
                  <a:srgbClr val="FF0000"/>
                </a:solidFill>
                <a:latin typeface="Calibri" panose="020F0502020204030204" pitchFamily="34" charset="0"/>
                <a:cs typeface="Calibri" panose="020F0502020204030204" pitchFamily="34" charset="0"/>
              </a:rPr>
              <a:t>Data quality</a:t>
            </a:r>
            <a:r>
              <a:rPr lang="en-US" sz="2400" dirty="0">
                <a:latin typeface="Calibri" panose="020F0502020204030204" pitchFamily="34" charset="0"/>
                <a:cs typeface="Calibri" panose="020F0502020204030204" pitchFamily="34" charset="0"/>
              </a:rPr>
              <a:t>: how well suited a data set is to serve its specific purpose, such as </a:t>
            </a:r>
            <a:r>
              <a:rPr lang="en-US" sz="2400" dirty="0">
                <a:solidFill>
                  <a:srgbClr val="FF0000"/>
                </a:solidFill>
                <a:latin typeface="Calibri" panose="020F0502020204030204" pitchFamily="34" charset="0"/>
                <a:cs typeface="Calibri" panose="020F0502020204030204" pitchFamily="34" charset="0"/>
              </a:rPr>
              <a:t>accuracy, completeness, consistency, validity, uniqueness, biasness, and timeliness</a:t>
            </a:r>
            <a:r>
              <a:rPr lang="en-US" sz="2400" dirty="0">
                <a:latin typeface="Calibri" panose="020F0502020204030204" pitchFamily="34" charset="0"/>
                <a:cs typeface="Calibri" panose="020F0502020204030204" pitchFamily="34" charset="0"/>
              </a:rPr>
              <a:t>.</a:t>
            </a:r>
          </a:p>
          <a:p>
            <a:pPr marL="285750" indent="-285750">
              <a:spcAft>
                <a:spcPts val="800"/>
              </a:spcAft>
              <a:buFont typeface="Arial" panose="020B0604020202020204" pitchFamily="34" charset="0"/>
              <a:buChar char="•"/>
            </a:pPr>
            <a:r>
              <a:rPr lang="en-US" sz="2400" dirty="0">
                <a:solidFill>
                  <a:srgbClr val="FF0000"/>
                </a:solidFill>
                <a:latin typeface="Calibri" panose="020F0502020204030204" pitchFamily="34" charset="0"/>
                <a:cs typeface="Calibri" panose="020F0502020204030204" pitchFamily="34" charset="0"/>
              </a:rPr>
              <a:t>Data security</a:t>
            </a:r>
            <a:r>
              <a:rPr lang="en-US" sz="2400" dirty="0">
                <a:latin typeface="Calibri" panose="020F0502020204030204" pitchFamily="34" charset="0"/>
                <a:cs typeface="Calibri" panose="020F0502020204030204" pitchFamily="34" charset="0"/>
              </a:rPr>
              <a:t>: safeguarding data throughout its </a:t>
            </a:r>
            <a:r>
              <a:rPr lang="en-US" sz="2400" dirty="0">
                <a:solidFill>
                  <a:srgbClr val="FF0000"/>
                </a:solidFill>
                <a:latin typeface="Calibri" panose="020F0502020204030204" pitchFamily="34" charset="0"/>
                <a:cs typeface="Calibri" panose="020F0502020204030204" pitchFamily="34" charset="0"/>
              </a:rPr>
              <a:t>entire life cycle </a:t>
            </a:r>
            <a:r>
              <a:rPr lang="en-US" sz="2400" dirty="0">
                <a:latin typeface="Calibri" panose="020F0502020204030204" pitchFamily="34" charset="0"/>
                <a:cs typeface="Calibri" panose="020F0502020204030204" pitchFamily="34" charset="0"/>
              </a:rPr>
              <a:t>to protect it from corruption, theft, or unauthorized access. It covers everything—hardware, software, storage devices, and user devices; access and administrative controls; and organizations' policies and procedures.</a:t>
            </a:r>
          </a:p>
        </p:txBody>
      </p:sp>
      <p:pic>
        <p:nvPicPr>
          <p:cNvPr id="6146" name="Picture 2" descr="8 Ways to Ensure a Strong Data Governance Framework - Sirius Edge">
            <a:extLst>
              <a:ext uri="{FF2B5EF4-FFF2-40B4-BE49-F238E27FC236}">
                <a16:creationId xmlns:a16="http://schemas.microsoft.com/office/drawing/2014/main" id="{9F37E57C-FAE7-D3B9-F0C1-2B4E181881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550" y="3047782"/>
            <a:ext cx="6662393" cy="400133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50EE2DA-C53D-C0EA-1A4F-629B277C0760}"/>
              </a:ext>
            </a:extLst>
          </p:cNvPr>
          <p:cNvSpPr txBox="1"/>
          <p:nvPr/>
        </p:nvSpPr>
        <p:spPr>
          <a:xfrm>
            <a:off x="250822" y="3861256"/>
            <a:ext cx="5845178" cy="267765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Data privacy</a:t>
            </a: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proper handling of sensitive data including personal data and other confidential data, such as certain financial data and intellectual property data, to meet regulatory requirements as well as </a:t>
            </a:r>
            <a:r>
              <a:rPr kumimoji="0" lang="en-US" sz="2400" b="0" i="0" u="none" strike="noStrike" kern="1200" cap="none" spc="0" normalizeH="0" baseline="0" noProof="0" dirty="0">
                <a:ln>
                  <a:noFill/>
                </a:ln>
                <a:solidFill>
                  <a:srgbClr val="FF0000"/>
                </a:solidFill>
                <a:effectLst/>
                <a:uLnTx/>
                <a:uFillTx/>
                <a:latin typeface="Calibri" panose="020F0502020204030204" pitchFamily="34" charset="0"/>
                <a:ea typeface="+mn-ea"/>
                <a:cs typeface="Calibri" panose="020F0502020204030204" pitchFamily="34" charset="0"/>
              </a:rPr>
              <a:t>protecting the confidentiality and immutability</a:t>
            </a: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of the data.</a:t>
            </a:r>
          </a:p>
        </p:txBody>
      </p:sp>
    </p:spTree>
    <p:extLst>
      <p:ext uri="{BB962C8B-B14F-4D97-AF65-F5344CB8AC3E}">
        <p14:creationId xmlns:p14="http://schemas.microsoft.com/office/powerpoint/2010/main" val="13186417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Outline</a:t>
            </a:r>
          </a:p>
        </p:txBody>
      </p:sp>
      <p:sp>
        <p:nvSpPr>
          <p:cNvPr id="3" name="Content Placeholder 2">
            <a:extLst>
              <a:ext uri="{FF2B5EF4-FFF2-40B4-BE49-F238E27FC236}">
                <a16:creationId xmlns:a16="http://schemas.microsoft.com/office/drawing/2014/main" id="{91F4578D-89AC-A04F-B795-76C0F1D88CF4}"/>
              </a:ext>
            </a:extLst>
          </p:cNvPr>
          <p:cNvSpPr>
            <a:spLocks noGrp="1"/>
          </p:cNvSpPr>
          <p:nvPr>
            <p:ph idx="1"/>
          </p:nvPr>
        </p:nvSpPr>
        <p:spPr/>
        <p:txBody>
          <a:bodyPr>
            <a:normAutofit/>
          </a:bodyPr>
          <a:lstStyle/>
          <a:p>
            <a:pPr>
              <a:lnSpc>
                <a:spcPct val="150000"/>
              </a:lnSpc>
            </a:pPr>
            <a:r>
              <a:rPr lang="en-US" dirty="0">
                <a:latin typeface="Calibri" panose="020F0502020204030204" pitchFamily="34" charset="0"/>
                <a:cs typeface="Calibri" panose="020F0502020204030204" pitchFamily="34" charset="0"/>
              </a:rPr>
              <a:t>1. Course organization</a:t>
            </a:r>
          </a:p>
          <a:p>
            <a:pPr>
              <a:lnSpc>
                <a:spcPct val="150000"/>
              </a:lnSpc>
            </a:pPr>
            <a:r>
              <a:rPr lang="en-US" dirty="0">
                <a:latin typeface="Calibri" panose="020F0502020204030204" pitchFamily="34" charset="0"/>
                <a:cs typeface="Calibri" panose="020F0502020204030204" pitchFamily="34" charset="0"/>
              </a:rPr>
              <a:t>2. O</a:t>
            </a:r>
            <a:r>
              <a:rPr lang="en-US" altLang="zh-CN" dirty="0">
                <a:latin typeface="Calibri" panose="020F0502020204030204" pitchFamily="34" charset="0"/>
                <a:cs typeface="Calibri" panose="020F0502020204030204" pitchFamily="34" charset="0"/>
              </a:rPr>
              <a:t>verview of the data engineering ecosystem</a:t>
            </a:r>
            <a:endParaRPr lang="en-US" dirty="0">
              <a:latin typeface="Calibri" panose="020F0502020204030204" pitchFamily="34" charset="0"/>
              <a:cs typeface="Calibri" panose="020F0502020204030204" pitchFamily="34" charset="0"/>
            </a:endParaRPr>
          </a:p>
          <a:p>
            <a:pPr>
              <a:lnSpc>
                <a:spcPct val="150000"/>
              </a:lnSpc>
            </a:pPr>
            <a:r>
              <a:rPr lang="en-US" dirty="0">
                <a:solidFill>
                  <a:srgbClr val="FF0000"/>
                </a:solidFill>
                <a:latin typeface="Calibri" panose="020F0502020204030204" pitchFamily="34" charset="0"/>
                <a:cs typeface="Calibri" panose="020F0502020204030204" pitchFamily="34" charset="0"/>
              </a:rPr>
              <a:t>3. Types of data</a:t>
            </a:r>
          </a:p>
          <a:p>
            <a:pPr>
              <a:lnSpc>
                <a:spcPct val="150000"/>
              </a:lnSpc>
            </a:pPr>
            <a:r>
              <a:rPr lang="en-US" altLang="zh-CN" dirty="0">
                <a:latin typeface="Calibri" panose="020F0502020204030204" pitchFamily="34" charset="0"/>
                <a:cs typeface="Calibri" panose="020F0502020204030204" pitchFamily="34" charset="0"/>
              </a:rPr>
              <a:t>4.</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Languages and tools for data professionals</a:t>
            </a:r>
            <a:endParaRPr lang="en-US"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24</a:t>
            </a:fld>
            <a:endParaRPr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057077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9B2B04A-5EF8-9CCD-CA72-B7A1E8838A23}"/>
              </a:ext>
            </a:extLst>
          </p:cNvPr>
          <p:cNvSpPr>
            <a:spLocks noGrp="1"/>
          </p:cNvSpPr>
          <p:nvPr>
            <p:ph type="sldNum" sz="quarter" idx="12"/>
          </p:nvPr>
        </p:nvSpPr>
        <p:spPr/>
        <p:txBody>
          <a:bodyPr/>
          <a:lstStyle/>
          <a:p>
            <a:fld id="{C399462D-D873-47C0-B287-693A0FDAC09B}" type="slidenum">
              <a:rPr lang="zh-CN" altLang="en-US" smtClean="0"/>
              <a:t>25</a:t>
            </a:fld>
            <a:endParaRPr lang="zh-CN" altLang="en-US"/>
          </a:p>
        </p:txBody>
      </p:sp>
      <p:sp>
        <p:nvSpPr>
          <p:cNvPr id="9" name="Title 1">
            <a:extLst>
              <a:ext uri="{FF2B5EF4-FFF2-40B4-BE49-F238E27FC236}">
                <a16:creationId xmlns:a16="http://schemas.microsoft.com/office/drawing/2014/main" id="{E9D0763C-7A25-F89D-9A6E-7CACC62E4E3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T</a:t>
            </a:r>
            <a:r>
              <a:rPr lang="en-US" altLang="zh-CN" b="1" dirty="0">
                <a:latin typeface="Calibri" panose="020F0502020204030204" pitchFamily="34" charset="0"/>
                <a:cs typeface="Calibri" panose="020F0502020204030204" pitchFamily="34" charset="0"/>
              </a:rPr>
              <a:t>ypes of </a:t>
            </a:r>
            <a:r>
              <a:rPr lang="en-US" b="1" dirty="0">
                <a:latin typeface="Calibri" panose="020F0502020204030204" pitchFamily="34" charset="0"/>
                <a:cs typeface="Calibri" panose="020F0502020204030204" pitchFamily="34" charset="0"/>
              </a:rPr>
              <a:t>data</a:t>
            </a:r>
          </a:p>
        </p:txBody>
      </p:sp>
      <p:grpSp>
        <p:nvGrpSpPr>
          <p:cNvPr id="66" name="组合 65">
            <a:extLst>
              <a:ext uri="{FF2B5EF4-FFF2-40B4-BE49-F238E27FC236}">
                <a16:creationId xmlns:a16="http://schemas.microsoft.com/office/drawing/2014/main" id="{71866118-0C0F-295B-7EAD-60B997724529}"/>
              </a:ext>
            </a:extLst>
          </p:cNvPr>
          <p:cNvGrpSpPr/>
          <p:nvPr/>
        </p:nvGrpSpPr>
        <p:grpSpPr>
          <a:xfrm>
            <a:off x="4976573" y="1696043"/>
            <a:ext cx="2071327" cy="1888710"/>
            <a:chOff x="4581985" y="1973843"/>
            <a:chExt cx="2071327" cy="1888710"/>
          </a:xfrm>
        </p:grpSpPr>
        <p:sp>
          <p:nvSpPr>
            <p:cNvPr id="30" name="矩形 29">
              <a:extLst>
                <a:ext uri="{FF2B5EF4-FFF2-40B4-BE49-F238E27FC236}">
                  <a16:creationId xmlns:a16="http://schemas.microsoft.com/office/drawing/2014/main" id="{5F679397-C9D5-2A89-B216-78254A95AB64}"/>
                </a:ext>
              </a:extLst>
            </p:cNvPr>
            <p:cNvSpPr/>
            <p:nvPr/>
          </p:nvSpPr>
          <p:spPr>
            <a:xfrm>
              <a:off x="4581985" y="1973843"/>
              <a:ext cx="372592"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矩形 30">
              <a:extLst>
                <a:ext uri="{FF2B5EF4-FFF2-40B4-BE49-F238E27FC236}">
                  <a16:creationId xmlns:a16="http://schemas.microsoft.com/office/drawing/2014/main" id="{91E2AFB7-23AE-F37C-FAB1-4F57C5DF14C9}"/>
                </a:ext>
              </a:extLst>
            </p:cNvPr>
            <p:cNvSpPr/>
            <p:nvPr/>
          </p:nvSpPr>
          <p:spPr>
            <a:xfrm>
              <a:off x="4581985" y="2481493"/>
              <a:ext cx="372592"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矩形 31">
              <a:extLst>
                <a:ext uri="{FF2B5EF4-FFF2-40B4-BE49-F238E27FC236}">
                  <a16:creationId xmlns:a16="http://schemas.microsoft.com/office/drawing/2014/main" id="{11B76122-FC18-20A4-BB05-CA0FA03764E6}"/>
                </a:ext>
              </a:extLst>
            </p:cNvPr>
            <p:cNvSpPr/>
            <p:nvPr/>
          </p:nvSpPr>
          <p:spPr>
            <a:xfrm>
              <a:off x="4581985" y="2989143"/>
              <a:ext cx="372592"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矩形 32">
              <a:extLst>
                <a:ext uri="{FF2B5EF4-FFF2-40B4-BE49-F238E27FC236}">
                  <a16:creationId xmlns:a16="http://schemas.microsoft.com/office/drawing/2014/main" id="{1617AC6A-27E6-F944-B4A4-B87367D5AA79}"/>
                </a:ext>
              </a:extLst>
            </p:cNvPr>
            <p:cNvSpPr/>
            <p:nvPr/>
          </p:nvSpPr>
          <p:spPr>
            <a:xfrm>
              <a:off x="4581985" y="3496793"/>
              <a:ext cx="372592"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矩形 33">
              <a:extLst>
                <a:ext uri="{FF2B5EF4-FFF2-40B4-BE49-F238E27FC236}">
                  <a16:creationId xmlns:a16="http://schemas.microsoft.com/office/drawing/2014/main" id="{39E19BF1-B65E-929B-B4A2-B7B336D3E462}"/>
                </a:ext>
              </a:extLst>
            </p:cNvPr>
            <p:cNvSpPr/>
            <p:nvPr/>
          </p:nvSpPr>
          <p:spPr>
            <a:xfrm>
              <a:off x="5628815" y="1973843"/>
              <a:ext cx="372592" cy="36576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矩形 34">
              <a:extLst>
                <a:ext uri="{FF2B5EF4-FFF2-40B4-BE49-F238E27FC236}">
                  <a16:creationId xmlns:a16="http://schemas.microsoft.com/office/drawing/2014/main" id="{ECF3EDD9-D649-E9B0-8C7E-90FFC1BF6BA8}"/>
                </a:ext>
              </a:extLst>
            </p:cNvPr>
            <p:cNvSpPr/>
            <p:nvPr/>
          </p:nvSpPr>
          <p:spPr>
            <a:xfrm>
              <a:off x="5628815" y="2481493"/>
              <a:ext cx="372592" cy="36576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矩形 35">
              <a:extLst>
                <a:ext uri="{FF2B5EF4-FFF2-40B4-BE49-F238E27FC236}">
                  <a16:creationId xmlns:a16="http://schemas.microsoft.com/office/drawing/2014/main" id="{447B5675-C86F-DC9B-339E-1B5617DF5BAB}"/>
                </a:ext>
              </a:extLst>
            </p:cNvPr>
            <p:cNvSpPr/>
            <p:nvPr/>
          </p:nvSpPr>
          <p:spPr>
            <a:xfrm>
              <a:off x="5628815" y="2989143"/>
              <a:ext cx="372592" cy="36576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矩形 36">
              <a:extLst>
                <a:ext uri="{FF2B5EF4-FFF2-40B4-BE49-F238E27FC236}">
                  <a16:creationId xmlns:a16="http://schemas.microsoft.com/office/drawing/2014/main" id="{ABCE5C2C-9BFA-2960-5EA7-4953201B5C2E}"/>
                </a:ext>
              </a:extLst>
            </p:cNvPr>
            <p:cNvSpPr/>
            <p:nvPr/>
          </p:nvSpPr>
          <p:spPr>
            <a:xfrm>
              <a:off x="5628815" y="3496793"/>
              <a:ext cx="372592" cy="36576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矩形 37">
              <a:extLst>
                <a:ext uri="{FF2B5EF4-FFF2-40B4-BE49-F238E27FC236}">
                  <a16:creationId xmlns:a16="http://schemas.microsoft.com/office/drawing/2014/main" id="{F6C720BA-5B74-B059-A078-60B1193C1276}"/>
                </a:ext>
              </a:extLst>
            </p:cNvPr>
            <p:cNvSpPr/>
            <p:nvPr/>
          </p:nvSpPr>
          <p:spPr>
            <a:xfrm>
              <a:off x="5105400" y="1973843"/>
              <a:ext cx="372592" cy="36576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矩形 38">
              <a:extLst>
                <a:ext uri="{FF2B5EF4-FFF2-40B4-BE49-F238E27FC236}">
                  <a16:creationId xmlns:a16="http://schemas.microsoft.com/office/drawing/2014/main" id="{2019EC00-2E90-DEDE-0831-422D5D9CEE05}"/>
                </a:ext>
              </a:extLst>
            </p:cNvPr>
            <p:cNvSpPr/>
            <p:nvPr/>
          </p:nvSpPr>
          <p:spPr>
            <a:xfrm>
              <a:off x="5051536" y="2446810"/>
              <a:ext cx="372592" cy="3657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矩形 40">
              <a:extLst>
                <a:ext uri="{FF2B5EF4-FFF2-40B4-BE49-F238E27FC236}">
                  <a16:creationId xmlns:a16="http://schemas.microsoft.com/office/drawing/2014/main" id="{A48F5584-F9D4-687A-251E-2C64DDF90A95}"/>
                </a:ext>
              </a:extLst>
            </p:cNvPr>
            <p:cNvSpPr/>
            <p:nvPr/>
          </p:nvSpPr>
          <p:spPr>
            <a:xfrm>
              <a:off x="5167673" y="2911580"/>
              <a:ext cx="372592" cy="36576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矩形 41">
              <a:extLst>
                <a:ext uri="{FF2B5EF4-FFF2-40B4-BE49-F238E27FC236}">
                  <a16:creationId xmlns:a16="http://schemas.microsoft.com/office/drawing/2014/main" id="{18EA23DA-70AD-E6D6-FEB2-BCDC5BF7B2D0}"/>
                </a:ext>
              </a:extLst>
            </p:cNvPr>
            <p:cNvSpPr/>
            <p:nvPr/>
          </p:nvSpPr>
          <p:spPr>
            <a:xfrm>
              <a:off x="5036820" y="3384545"/>
              <a:ext cx="372592" cy="36576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矩形 43">
              <a:extLst>
                <a:ext uri="{FF2B5EF4-FFF2-40B4-BE49-F238E27FC236}">
                  <a16:creationId xmlns:a16="http://schemas.microsoft.com/office/drawing/2014/main" id="{2C2B4FAF-5EEE-4EDF-71D0-F50367D5E883}"/>
                </a:ext>
              </a:extLst>
            </p:cNvPr>
            <p:cNvSpPr/>
            <p:nvPr/>
          </p:nvSpPr>
          <p:spPr>
            <a:xfrm>
              <a:off x="6089957" y="2009718"/>
              <a:ext cx="372592" cy="36576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矩形 44">
              <a:extLst>
                <a:ext uri="{FF2B5EF4-FFF2-40B4-BE49-F238E27FC236}">
                  <a16:creationId xmlns:a16="http://schemas.microsoft.com/office/drawing/2014/main" id="{87A7855E-C938-0E13-E25C-D2E36468B4CB}"/>
                </a:ext>
              </a:extLst>
            </p:cNvPr>
            <p:cNvSpPr/>
            <p:nvPr/>
          </p:nvSpPr>
          <p:spPr>
            <a:xfrm>
              <a:off x="6280720" y="2439878"/>
              <a:ext cx="372592" cy="3657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矩形 46">
              <a:extLst>
                <a:ext uri="{FF2B5EF4-FFF2-40B4-BE49-F238E27FC236}">
                  <a16:creationId xmlns:a16="http://schemas.microsoft.com/office/drawing/2014/main" id="{31F1E55E-4A5F-F4CD-4989-D3BF210254B3}"/>
                </a:ext>
              </a:extLst>
            </p:cNvPr>
            <p:cNvSpPr/>
            <p:nvPr/>
          </p:nvSpPr>
          <p:spPr>
            <a:xfrm>
              <a:off x="6089957" y="2934439"/>
              <a:ext cx="372592" cy="3657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矩形 47">
              <a:extLst>
                <a:ext uri="{FF2B5EF4-FFF2-40B4-BE49-F238E27FC236}">
                  <a16:creationId xmlns:a16="http://schemas.microsoft.com/office/drawing/2014/main" id="{CB01DCD5-69A4-A07A-182F-65C4E41C0B89}"/>
                </a:ext>
              </a:extLst>
            </p:cNvPr>
            <p:cNvSpPr/>
            <p:nvPr/>
          </p:nvSpPr>
          <p:spPr>
            <a:xfrm>
              <a:off x="6220810" y="3354903"/>
              <a:ext cx="372592" cy="3657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7" name="组合 66">
            <a:extLst>
              <a:ext uri="{FF2B5EF4-FFF2-40B4-BE49-F238E27FC236}">
                <a16:creationId xmlns:a16="http://schemas.microsoft.com/office/drawing/2014/main" id="{554E0493-1FE9-1999-9EDB-676D4D0AE03D}"/>
              </a:ext>
            </a:extLst>
          </p:cNvPr>
          <p:cNvGrpSpPr/>
          <p:nvPr/>
        </p:nvGrpSpPr>
        <p:grpSpPr>
          <a:xfrm>
            <a:off x="8846558" y="1701398"/>
            <a:ext cx="2091165" cy="1894387"/>
            <a:chOff x="8301465" y="1968166"/>
            <a:chExt cx="2091165" cy="1894387"/>
          </a:xfrm>
        </p:grpSpPr>
        <p:sp>
          <p:nvSpPr>
            <p:cNvPr id="49" name="矩形 48">
              <a:extLst>
                <a:ext uri="{FF2B5EF4-FFF2-40B4-BE49-F238E27FC236}">
                  <a16:creationId xmlns:a16="http://schemas.microsoft.com/office/drawing/2014/main" id="{A17BFF92-9E6D-AF40-4125-C6B8C4BFF47D}"/>
                </a:ext>
              </a:extLst>
            </p:cNvPr>
            <p:cNvSpPr/>
            <p:nvPr/>
          </p:nvSpPr>
          <p:spPr>
            <a:xfrm>
              <a:off x="8381213" y="1973843"/>
              <a:ext cx="372592" cy="36576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矩形 49">
              <a:extLst>
                <a:ext uri="{FF2B5EF4-FFF2-40B4-BE49-F238E27FC236}">
                  <a16:creationId xmlns:a16="http://schemas.microsoft.com/office/drawing/2014/main" id="{B90AC4BD-9DFE-06CF-C80D-A476D82AD642}"/>
                </a:ext>
              </a:extLst>
            </p:cNvPr>
            <p:cNvSpPr/>
            <p:nvPr/>
          </p:nvSpPr>
          <p:spPr>
            <a:xfrm>
              <a:off x="8301465" y="2410860"/>
              <a:ext cx="372592" cy="36576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矩形 50">
              <a:extLst>
                <a:ext uri="{FF2B5EF4-FFF2-40B4-BE49-F238E27FC236}">
                  <a16:creationId xmlns:a16="http://schemas.microsoft.com/office/drawing/2014/main" id="{834B2209-D752-59EB-E506-D37EAF2DB0A0}"/>
                </a:ext>
              </a:extLst>
            </p:cNvPr>
            <p:cNvSpPr/>
            <p:nvPr/>
          </p:nvSpPr>
          <p:spPr>
            <a:xfrm>
              <a:off x="8399604" y="2989143"/>
              <a:ext cx="372592"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矩形 51">
              <a:extLst>
                <a:ext uri="{FF2B5EF4-FFF2-40B4-BE49-F238E27FC236}">
                  <a16:creationId xmlns:a16="http://schemas.microsoft.com/office/drawing/2014/main" id="{1EFAFF2D-380D-AE90-1505-22B329F5860A}"/>
                </a:ext>
              </a:extLst>
            </p:cNvPr>
            <p:cNvSpPr/>
            <p:nvPr/>
          </p:nvSpPr>
          <p:spPr>
            <a:xfrm>
              <a:off x="8301465" y="3474879"/>
              <a:ext cx="372592" cy="3657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矩形 52">
              <a:extLst>
                <a:ext uri="{FF2B5EF4-FFF2-40B4-BE49-F238E27FC236}">
                  <a16:creationId xmlns:a16="http://schemas.microsoft.com/office/drawing/2014/main" id="{4C5EFC97-E867-BBB2-D95B-60B1D1C7269E}"/>
                </a:ext>
              </a:extLst>
            </p:cNvPr>
            <p:cNvSpPr/>
            <p:nvPr/>
          </p:nvSpPr>
          <p:spPr>
            <a:xfrm>
              <a:off x="9428043" y="1973843"/>
              <a:ext cx="372592" cy="36576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矩形 53">
              <a:extLst>
                <a:ext uri="{FF2B5EF4-FFF2-40B4-BE49-F238E27FC236}">
                  <a16:creationId xmlns:a16="http://schemas.microsoft.com/office/drawing/2014/main" id="{8A8D2B95-1A5D-A3A3-90BD-5B0E60D2AAC4}"/>
                </a:ext>
              </a:extLst>
            </p:cNvPr>
            <p:cNvSpPr/>
            <p:nvPr/>
          </p:nvSpPr>
          <p:spPr>
            <a:xfrm>
              <a:off x="9347047" y="2383211"/>
              <a:ext cx="372592" cy="36576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矩形 54">
              <a:extLst>
                <a:ext uri="{FF2B5EF4-FFF2-40B4-BE49-F238E27FC236}">
                  <a16:creationId xmlns:a16="http://schemas.microsoft.com/office/drawing/2014/main" id="{E105329F-75C2-EF34-45C8-9191549D6B99}"/>
                </a:ext>
              </a:extLst>
            </p:cNvPr>
            <p:cNvSpPr/>
            <p:nvPr/>
          </p:nvSpPr>
          <p:spPr>
            <a:xfrm>
              <a:off x="9424626" y="3014532"/>
              <a:ext cx="372592" cy="36576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矩形 55">
              <a:extLst>
                <a:ext uri="{FF2B5EF4-FFF2-40B4-BE49-F238E27FC236}">
                  <a16:creationId xmlns:a16="http://schemas.microsoft.com/office/drawing/2014/main" id="{CAD8E1FC-E920-81B3-A40C-09A9EDBD31A8}"/>
                </a:ext>
              </a:extLst>
            </p:cNvPr>
            <p:cNvSpPr/>
            <p:nvPr/>
          </p:nvSpPr>
          <p:spPr>
            <a:xfrm>
              <a:off x="9491761" y="3496793"/>
              <a:ext cx="372592"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矩形 56">
              <a:extLst>
                <a:ext uri="{FF2B5EF4-FFF2-40B4-BE49-F238E27FC236}">
                  <a16:creationId xmlns:a16="http://schemas.microsoft.com/office/drawing/2014/main" id="{1334C4A4-F4B1-006F-413A-763595C32D77}"/>
                </a:ext>
              </a:extLst>
            </p:cNvPr>
            <p:cNvSpPr/>
            <p:nvPr/>
          </p:nvSpPr>
          <p:spPr>
            <a:xfrm>
              <a:off x="8904628" y="1968166"/>
              <a:ext cx="372592"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矩形 57">
              <a:extLst>
                <a:ext uri="{FF2B5EF4-FFF2-40B4-BE49-F238E27FC236}">
                  <a16:creationId xmlns:a16="http://schemas.microsoft.com/office/drawing/2014/main" id="{71755532-FC4D-BFFB-9972-F63BBC7D1985}"/>
                </a:ext>
              </a:extLst>
            </p:cNvPr>
            <p:cNvSpPr/>
            <p:nvPr/>
          </p:nvSpPr>
          <p:spPr>
            <a:xfrm>
              <a:off x="8850764" y="2446810"/>
              <a:ext cx="372592" cy="3657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矩形 58">
              <a:extLst>
                <a:ext uri="{FF2B5EF4-FFF2-40B4-BE49-F238E27FC236}">
                  <a16:creationId xmlns:a16="http://schemas.microsoft.com/office/drawing/2014/main" id="{A21C80E8-7717-866A-B820-F36262AE1A87}"/>
                </a:ext>
              </a:extLst>
            </p:cNvPr>
            <p:cNvSpPr/>
            <p:nvPr/>
          </p:nvSpPr>
          <p:spPr>
            <a:xfrm>
              <a:off x="8911458" y="2907166"/>
              <a:ext cx="372592" cy="36576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矩形 59">
              <a:extLst>
                <a:ext uri="{FF2B5EF4-FFF2-40B4-BE49-F238E27FC236}">
                  <a16:creationId xmlns:a16="http://schemas.microsoft.com/office/drawing/2014/main" id="{BB80EF01-2875-F77D-B3A5-D2B6020A7D64}"/>
                </a:ext>
              </a:extLst>
            </p:cNvPr>
            <p:cNvSpPr/>
            <p:nvPr/>
          </p:nvSpPr>
          <p:spPr>
            <a:xfrm>
              <a:off x="8963485" y="3380292"/>
              <a:ext cx="372592" cy="36576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矩形 60">
              <a:extLst>
                <a:ext uri="{FF2B5EF4-FFF2-40B4-BE49-F238E27FC236}">
                  <a16:creationId xmlns:a16="http://schemas.microsoft.com/office/drawing/2014/main" id="{C0479FE7-78CF-2D11-1954-97BECAC50FDE}"/>
                </a:ext>
              </a:extLst>
            </p:cNvPr>
            <p:cNvSpPr/>
            <p:nvPr/>
          </p:nvSpPr>
          <p:spPr>
            <a:xfrm>
              <a:off x="9889185" y="2009718"/>
              <a:ext cx="372592"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矩形 61">
              <a:extLst>
                <a:ext uri="{FF2B5EF4-FFF2-40B4-BE49-F238E27FC236}">
                  <a16:creationId xmlns:a16="http://schemas.microsoft.com/office/drawing/2014/main" id="{BF49C7FB-CFE2-C03A-9FD4-7948A3F1971D}"/>
                </a:ext>
              </a:extLst>
            </p:cNvPr>
            <p:cNvSpPr/>
            <p:nvPr/>
          </p:nvSpPr>
          <p:spPr>
            <a:xfrm>
              <a:off x="10015309" y="2453050"/>
              <a:ext cx="372592" cy="3657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矩形 62">
              <a:extLst>
                <a:ext uri="{FF2B5EF4-FFF2-40B4-BE49-F238E27FC236}">
                  <a16:creationId xmlns:a16="http://schemas.microsoft.com/office/drawing/2014/main" id="{56441D3F-8717-3D75-B5CE-DB6E0D5A052B}"/>
                </a:ext>
              </a:extLst>
            </p:cNvPr>
            <p:cNvSpPr/>
            <p:nvPr/>
          </p:nvSpPr>
          <p:spPr>
            <a:xfrm>
              <a:off x="9889185" y="2934439"/>
              <a:ext cx="372592" cy="36576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矩形 63">
              <a:extLst>
                <a:ext uri="{FF2B5EF4-FFF2-40B4-BE49-F238E27FC236}">
                  <a16:creationId xmlns:a16="http://schemas.microsoft.com/office/drawing/2014/main" id="{C98F0867-DCA9-0FA5-5E2A-E5DD98724BDC}"/>
                </a:ext>
              </a:extLst>
            </p:cNvPr>
            <p:cNvSpPr/>
            <p:nvPr/>
          </p:nvSpPr>
          <p:spPr>
            <a:xfrm>
              <a:off x="10020038" y="3354903"/>
              <a:ext cx="372592" cy="3657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文本框 67">
            <a:extLst>
              <a:ext uri="{FF2B5EF4-FFF2-40B4-BE49-F238E27FC236}">
                <a16:creationId xmlns:a16="http://schemas.microsoft.com/office/drawing/2014/main" id="{F2AE10A5-FF2D-CA57-8B2F-2D1E72D9AD5B}"/>
              </a:ext>
            </a:extLst>
          </p:cNvPr>
          <p:cNvSpPr txBox="1"/>
          <p:nvPr/>
        </p:nvSpPr>
        <p:spPr>
          <a:xfrm>
            <a:off x="1578163" y="3877179"/>
            <a:ext cx="2074500" cy="461665"/>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Structured</a:t>
            </a:r>
          </a:p>
        </p:txBody>
      </p:sp>
      <p:sp>
        <p:nvSpPr>
          <p:cNvPr id="69" name="文本框 68">
            <a:extLst>
              <a:ext uri="{FF2B5EF4-FFF2-40B4-BE49-F238E27FC236}">
                <a16:creationId xmlns:a16="http://schemas.microsoft.com/office/drawing/2014/main" id="{6036B783-79E5-0CB2-5FC7-B96C64EF66C8}"/>
              </a:ext>
            </a:extLst>
          </p:cNvPr>
          <p:cNvSpPr txBox="1"/>
          <p:nvPr/>
        </p:nvSpPr>
        <p:spPr>
          <a:xfrm>
            <a:off x="4951348" y="3883485"/>
            <a:ext cx="3158285" cy="461665"/>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Semi-Structured</a:t>
            </a:r>
          </a:p>
        </p:txBody>
      </p:sp>
      <p:sp>
        <p:nvSpPr>
          <p:cNvPr id="70" name="文本框 69">
            <a:extLst>
              <a:ext uri="{FF2B5EF4-FFF2-40B4-BE49-F238E27FC236}">
                <a16:creationId xmlns:a16="http://schemas.microsoft.com/office/drawing/2014/main" id="{6884FF78-A842-5410-581A-04B6A4E15881}"/>
              </a:ext>
            </a:extLst>
          </p:cNvPr>
          <p:cNvSpPr txBox="1"/>
          <p:nvPr/>
        </p:nvSpPr>
        <p:spPr>
          <a:xfrm>
            <a:off x="9099133" y="3877179"/>
            <a:ext cx="2209962" cy="461665"/>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Unstructured</a:t>
            </a:r>
          </a:p>
        </p:txBody>
      </p:sp>
      <p:sp>
        <p:nvSpPr>
          <p:cNvPr id="71" name="文本框 70">
            <a:extLst>
              <a:ext uri="{FF2B5EF4-FFF2-40B4-BE49-F238E27FC236}">
                <a16:creationId xmlns:a16="http://schemas.microsoft.com/office/drawing/2014/main" id="{23EA2C2E-9D3C-0EAA-AFE1-0863BF5008B6}"/>
              </a:ext>
            </a:extLst>
          </p:cNvPr>
          <p:cNvSpPr txBox="1"/>
          <p:nvPr/>
        </p:nvSpPr>
        <p:spPr>
          <a:xfrm>
            <a:off x="612678" y="4438427"/>
            <a:ext cx="3479976" cy="1569660"/>
          </a:xfrm>
          <a:prstGeom prst="rect">
            <a:avLst/>
          </a:prstGeom>
          <a:noFill/>
        </p:spPr>
        <p:txBody>
          <a:bodyPr wrap="square" rtlCol="0">
            <a:spAutoFit/>
          </a:bodyPr>
          <a:lstStyle/>
          <a:p>
            <a:pPr algn="ctr"/>
            <a:r>
              <a:rPr lang="en-US" sz="2400" dirty="0">
                <a:latin typeface="Calibri" panose="020F0502020204030204" pitchFamily="34" charset="0"/>
                <a:cs typeface="Calibri" panose="020F0502020204030204" pitchFamily="34" charset="0"/>
              </a:rPr>
              <a:t>Data that follows a rigid format and can be organized into rows and columns.</a:t>
            </a:r>
          </a:p>
        </p:txBody>
      </p:sp>
      <p:sp>
        <p:nvSpPr>
          <p:cNvPr id="72" name="文本框 71">
            <a:extLst>
              <a:ext uri="{FF2B5EF4-FFF2-40B4-BE49-F238E27FC236}">
                <a16:creationId xmlns:a16="http://schemas.microsoft.com/office/drawing/2014/main" id="{CE0CD56B-0649-CAE4-B409-286A0ED1CFEF}"/>
              </a:ext>
            </a:extLst>
          </p:cNvPr>
          <p:cNvSpPr txBox="1"/>
          <p:nvPr/>
        </p:nvSpPr>
        <p:spPr>
          <a:xfrm>
            <a:off x="4416371" y="4438427"/>
            <a:ext cx="3479976" cy="1938992"/>
          </a:xfrm>
          <a:prstGeom prst="rect">
            <a:avLst/>
          </a:prstGeom>
          <a:noFill/>
        </p:spPr>
        <p:txBody>
          <a:bodyPr wrap="square" rtlCol="0">
            <a:spAutoFit/>
          </a:bodyPr>
          <a:lstStyle/>
          <a:p>
            <a:pPr algn="ctr"/>
            <a:r>
              <a:rPr lang="en-US" sz="2400" dirty="0">
                <a:latin typeface="Calibri" panose="020F0502020204030204" pitchFamily="34" charset="0"/>
                <a:cs typeface="Calibri" panose="020F0502020204030204" pitchFamily="34" charset="0"/>
              </a:rPr>
              <a:t>Mix of data that has consistent characteristics and data that does not conform to a rigid structure</a:t>
            </a:r>
          </a:p>
        </p:txBody>
      </p:sp>
      <p:sp>
        <p:nvSpPr>
          <p:cNvPr id="73" name="文本框 72">
            <a:extLst>
              <a:ext uri="{FF2B5EF4-FFF2-40B4-BE49-F238E27FC236}">
                <a16:creationId xmlns:a16="http://schemas.microsoft.com/office/drawing/2014/main" id="{AA5E3154-E1EC-9662-F252-C5E217A98870}"/>
              </a:ext>
            </a:extLst>
          </p:cNvPr>
          <p:cNvSpPr txBox="1"/>
          <p:nvPr/>
        </p:nvSpPr>
        <p:spPr>
          <a:xfrm>
            <a:off x="8284178" y="4432120"/>
            <a:ext cx="3710817" cy="1938992"/>
          </a:xfrm>
          <a:prstGeom prst="rect">
            <a:avLst/>
          </a:prstGeom>
          <a:noFill/>
        </p:spPr>
        <p:txBody>
          <a:bodyPr wrap="square" rtlCol="0">
            <a:spAutoFit/>
          </a:bodyPr>
          <a:lstStyle/>
          <a:p>
            <a:pPr algn="ctr"/>
            <a:r>
              <a:rPr lang="en-US" sz="2400" dirty="0">
                <a:latin typeface="Calibri" panose="020F0502020204030204" pitchFamily="34" charset="0"/>
                <a:cs typeface="Calibri" panose="020F0502020204030204" pitchFamily="34" charset="0"/>
              </a:rPr>
              <a:t>Data that is complex and mostly qualitative information that cannot be structured into rows and columns</a:t>
            </a:r>
          </a:p>
        </p:txBody>
      </p:sp>
      <p:grpSp>
        <p:nvGrpSpPr>
          <p:cNvPr id="74" name="组合 73">
            <a:extLst>
              <a:ext uri="{FF2B5EF4-FFF2-40B4-BE49-F238E27FC236}">
                <a16:creationId xmlns:a16="http://schemas.microsoft.com/office/drawing/2014/main" id="{E2E7F8A7-ED08-B83F-C841-EA4E3FBB0E35}"/>
              </a:ext>
            </a:extLst>
          </p:cNvPr>
          <p:cNvGrpSpPr/>
          <p:nvPr/>
        </p:nvGrpSpPr>
        <p:grpSpPr>
          <a:xfrm>
            <a:off x="1374824" y="1688784"/>
            <a:ext cx="1908154" cy="1888710"/>
            <a:chOff x="838200" y="1973843"/>
            <a:chExt cx="1908154" cy="1888710"/>
          </a:xfrm>
        </p:grpSpPr>
        <p:sp>
          <p:nvSpPr>
            <p:cNvPr id="75" name="矩形 74">
              <a:extLst>
                <a:ext uri="{FF2B5EF4-FFF2-40B4-BE49-F238E27FC236}">
                  <a16:creationId xmlns:a16="http://schemas.microsoft.com/office/drawing/2014/main" id="{805B84C4-0904-28EB-2F96-358D5EFA9DFF}"/>
                </a:ext>
              </a:extLst>
            </p:cNvPr>
            <p:cNvSpPr/>
            <p:nvPr/>
          </p:nvSpPr>
          <p:spPr>
            <a:xfrm>
              <a:off x="838200" y="1973843"/>
              <a:ext cx="372592"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矩形 75">
              <a:extLst>
                <a:ext uri="{FF2B5EF4-FFF2-40B4-BE49-F238E27FC236}">
                  <a16:creationId xmlns:a16="http://schemas.microsoft.com/office/drawing/2014/main" id="{6D90E7F3-F6F3-5501-7E3E-9CE61D4BEC80}"/>
                </a:ext>
              </a:extLst>
            </p:cNvPr>
            <p:cNvSpPr/>
            <p:nvPr/>
          </p:nvSpPr>
          <p:spPr>
            <a:xfrm>
              <a:off x="838200" y="2481493"/>
              <a:ext cx="372592"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矩形 76">
              <a:extLst>
                <a:ext uri="{FF2B5EF4-FFF2-40B4-BE49-F238E27FC236}">
                  <a16:creationId xmlns:a16="http://schemas.microsoft.com/office/drawing/2014/main" id="{19C0DAA3-278E-8646-99FE-22B85F82AB90}"/>
                </a:ext>
              </a:extLst>
            </p:cNvPr>
            <p:cNvSpPr/>
            <p:nvPr/>
          </p:nvSpPr>
          <p:spPr>
            <a:xfrm>
              <a:off x="838200" y="2989143"/>
              <a:ext cx="372592"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矩形 77">
              <a:extLst>
                <a:ext uri="{FF2B5EF4-FFF2-40B4-BE49-F238E27FC236}">
                  <a16:creationId xmlns:a16="http://schemas.microsoft.com/office/drawing/2014/main" id="{68668261-3818-D1B6-1B4F-622B67FBF5B1}"/>
                </a:ext>
              </a:extLst>
            </p:cNvPr>
            <p:cNvSpPr/>
            <p:nvPr/>
          </p:nvSpPr>
          <p:spPr>
            <a:xfrm>
              <a:off x="838200" y="3496793"/>
              <a:ext cx="372592"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矩形 78">
              <a:extLst>
                <a:ext uri="{FF2B5EF4-FFF2-40B4-BE49-F238E27FC236}">
                  <a16:creationId xmlns:a16="http://schemas.microsoft.com/office/drawing/2014/main" id="{D9171A2F-64E0-CDC7-EF91-DFCC287DE802}"/>
                </a:ext>
              </a:extLst>
            </p:cNvPr>
            <p:cNvSpPr/>
            <p:nvPr/>
          </p:nvSpPr>
          <p:spPr>
            <a:xfrm>
              <a:off x="1350054" y="1973843"/>
              <a:ext cx="372592" cy="36576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矩形 79">
              <a:extLst>
                <a:ext uri="{FF2B5EF4-FFF2-40B4-BE49-F238E27FC236}">
                  <a16:creationId xmlns:a16="http://schemas.microsoft.com/office/drawing/2014/main" id="{7E9E8604-5C97-542B-5BFD-74B385196E78}"/>
                </a:ext>
              </a:extLst>
            </p:cNvPr>
            <p:cNvSpPr/>
            <p:nvPr/>
          </p:nvSpPr>
          <p:spPr>
            <a:xfrm>
              <a:off x="1350054" y="2481493"/>
              <a:ext cx="372592" cy="36576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矩形 80">
              <a:extLst>
                <a:ext uri="{FF2B5EF4-FFF2-40B4-BE49-F238E27FC236}">
                  <a16:creationId xmlns:a16="http://schemas.microsoft.com/office/drawing/2014/main" id="{46445084-7E7A-A2C7-F9D0-45958F1F333E}"/>
                </a:ext>
              </a:extLst>
            </p:cNvPr>
            <p:cNvSpPr/>
            <p:nvPr/>
          </p:nvSpPr>
          <p:spPr>
            <a:xfrm>
              <a:off x="1350054" y="2989143"/>
              <a:ext cx="372592" cy="36576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矩形 81">
              <a:extLst>
                <a:ext uri="{FF2B5EF4-FFF2-40B4-BE49-F238E27FC236}">
                  <a16:creationId xmlns:a16="http://schemas.microsoft.com/office/drawing/2014/main" id="{CBC09DD2-3BEC-2728-D79C-25D1630B99BC}"/>
                </a:ext>
              </a:extLst>
            </p:cNvPr>
            <p:cNvSpPr/>
            <p:nvPr/>
          </p:nvSpPr>
          <p:spPr>
            <a:xfrm>
              <a:off x="1350054" y="3496793"/>
              <a:ext cx="372592" cy="36576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矩形 82">
              <a:extLst>
                <a:ext uri="{FF2B5EF4-FFF2-40B4-BE49-F238E27FC236}">
                  <a16:creationId xmlns:a16="http://schemas.microsoft.com/office/drawing/2014/main" id="{64D3B6D8-DA04-8D07-0B06-BF2ACC310D61}"/>
                </a:ext>
              </a:extLst>
            </p:cNvPr>
            <p:cNvSpPr/>
            <p:nvPr/>
          </p:nvSpPr>
          <p:spPr>
            <a:xfrm>
              <a:off x="1861908" y="1973843"/>
              <a:ext cx="372592" cy="36576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矩形 83">
              <a:extLst>
                <a:ext uri="{FF2B5EF4-FFF2-40B4-BE49-F238E27FC236}">
                  <a16:creationId xmlns:a16="http://schemas.microsoft.com/office/drawing/2014/main" id="{F7424700-FB88-638D-4E2A-C6E018CA946D}"/>
                </a:ext>
              </a:extLst>
            </p:cNvPr>
            <p:cNvSpPr/>
            <p:nvPr/>
          </p:nvSpPr>
          <p:spPr>
            <a:xfrm>
              <a:off x="1861908" y="2481493"/>
              <a:ext cx="372592" cy="36576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矩形 84">
              <a:extLst>
                <a:ext uri="{FF2B5EF4-FFF2-40B4-BE49-F238E27FC236}">
                  <a16:creationId xmlns:a16="http://schemas.microsoft.com/office/drawing/2014/main" id="{B72D4D81-A7AC-13C4-E6B6-FA633597F2F9}"/>
                </a:ext>
              </a:extLst>
            </p:cNvPr>
            <p:cNvSpPr/>
            <p:nvPr/>
          </p:nvSpPr>
          <p:spPr>
            <a:xfrm>
              <a:off x="1861908" y="2989143"/>
              <a:ext cx="372592" cy="36576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矩形 85">
              <a:extLst>
                <a:ext uri="{FF2B5EF4-FFF2-40B4-BE49-F238E27FC236}">
                  <a16:creationId xmlns:a16="http://schemas.microsoft.com/office/drawing/2014/main" id="{B2AC8492-3A95-35CD-97A7-24006F0FCBF1}"/>
                </a:ext>
              </a:extLst>
            </p:cNvPr>
            <p:cNvSpPr/>
            <p:nvPr/>
          </p:nvSpPr>
          <p:spPr>
            <a:xfrm>
              <a:off x="1861908" y="3496793"/>
              <a:ext cx="372592" cy="36576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矩形 86">
              <a:extLst>
                <a:ext uri="{FF2B5EF4-FFF2-40B4-BE49-F238E27FC236}">
                  <a16:creationId xmlns:a16="http://schemas.microsoft.com/office/drawing/2014/main" id="{5BFC40F5-4E6D-A503-3B38-231E6F6B513B}"/>
                </a:ext>
              </a:extLst>
            </p:cNvPr>
            <p:cNvSpPr/>
            <p:nvPr/>
          </p:nvSpPr>
          <p:spPr>
            <a:xfrm>
              <a:off x="2373762" y="1973843"/>
              <a:ext cx="372592" cy="3657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矩形 87">
              <a:extLst>
                <a:ext uri="{FF2B5EF4-FFF2-40B4-BE49-F238E27FC236}">
                  <a16:creationId xmlns:a16="http://schemas.microsoft.com/office/drawing/2014/main" id="{E86E0CDB-D7F2-C8F9-2B4E-E00B8FC6287D}"/>
                </a:ext>
              </a:extLst>
            </p:cNvPr>
            <p:cNvSpPr/>
            <p:nvPr/>
          </p:nvSpPr>
          <p:spPr>
            <a:xfrm>
              <a:off x="2373762" y="2481493"/>
              <a:ext cx="372592" cy="3657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矩形 88">
              <a:extLst>
                <a:ext uri="{FF2B5EF4-FFF2-40B4-BE49-F238E27FC236}">
                  <a16:creationId xmlns:a16="http://schemas.microsoft.com/office/drawing/2014/main" id="{6A85F636-1A79-0487-94B2-687814B45DF4}"/>
                </a:ext>
              </a:extLst>
            </p:cNvPr>
            <p:cNvSpPr/>
            <p:nvPr/>
          </p:nvSpPr>
          <p:spPr>
            <a:xfrm>
              <a:off x="2373762" y="2989143"/>
              <a:ext cx="372592" cy="3657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矩形 89">
              <a:extLst>
                <a:ext uri="{FF2B5EF4-FFF2-40B4-BE49-F238E27FC236}">
                  <a16:creationId xmlns:a16="http://schemas.microsoft.com/office/drawing/2014/main" id="{4BDCACA5-C712-4FF0-DB7F-9BBFB3BCF1E5}"/>
                </a:ext>
              </a:extLst>
            </p:cNvPr>
            <p:cNvSpPr/>
            <p:nvPr/>
          </p:nvSpPr>
          <p:spPr>
            <a:xfrm>
              <a:off x="2373762" y="3496793"/>
              <a:ext cx="372592" cy="3657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980826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9B2B04A-5EF8-9CCD-CA72-B7A1E8838A23}"/>
              </a:ext>
            </a:extLst>
          </p:cNvPr>
          <p:cNvSpPr>
            <a:spLocks noGrp="1"/>
          </p:cNvSpPr>
          <p:nvPr>
            <p:ph type="sldNum" sz="quarter" idx="12"/>
          </p:nvPr>
        </p:nvSpPr>
        <p:spPr/>
        <p:txBody>
          <a:bodyPr/>
          <a:lstStyle/>
          <a:p>
            <a:fld id="{C399462D-D873-47C0-B287-693A0FDAC09B}" type="slidenum">
              <a:rPr lang="zh-CN" altLang="en-US" smtClean="0"/>
              <a:t>26</a:t>
            </a:fld>
            <a:endParaRPr lang="zh-CN" altLang="en-US"/>
          </a:p>
        </p:txBody>
      </p:sp>
      <p:sp>
        <p:nvSpPr>
          <p:cNvPr id="9" name="Title 1">
            <a:extLst>
              <a:ext uri="{FF2B5EF4-FFF2-40B4-BE49-F238E27FC236}">
                <a16:creationId xmlns:a16="http://schemas.microsoft.com/office/drawing/2014/main" id="{E9D0763C-7A25-F89D-9A6E-7CACC62E4E3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Structured data (1)</a:t>
            </a:r>
          </a:p>
        </p:txBody>
      </p:sp>
      <p:grpSp>
        <p:nvGrpSpPr>
          <p:cNvPr id="65" name="组合 64">
            <a:extLst>
              <a:ext uri="{FF2B5EF4-FFF2-40B4-BE49-F238E27FC236}">
                <a16:creationId xmlns:a16="http://schemas.microsoft.com/office/drawing/2014/main" id="{FE6F88A2-FB79-887D-CA54-7D8EBE22F395}"/>
              </a:ext>
            </a:extLst>
          </p:cNvPr>
          <p:cNvGrpSpPr/>
          <p:nvPr/>
        </p:nvGrpSpPr>
        <p:grpSpPr>
          <a:xfrm>
            <a:off x="1284607" y="2280943"/>
            <a:ext cx="1908154" cy="1888710"/>
            <a:chOff x="838200" y="1973843"/>
            <a:chExt cx="1908154" cy="1888710"/>
          </a:xfrm>
        </p:grpSpPr>
        <p:sp>
          <p:nvSpPr>
            <p:cNvPr id="3" name="矩形 2">
              <a:extLst>
                <a:ext uri="{FF2B5EF4-FFF2-40B4-BE49-F238E27FC236}">
                  <a16:creationId xmlns:a16="http://schemas.microsoft.com/office/drawing/2014/main" id="{3835BCF0-F864-585B-5FC7-EE0F505221F2}"/>
                </a:ext>
              </a:extLst>
            </p:cNvPr>
            <p:cNvSpPr/>
            <p:nvPr/>
          </p:nvSpPr>
          <p:spPr>
            <a:xfrm>
              <a:off x="838200" y="1973843"/>
              <a:ext cx="372592"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7">
              <a:extLst>
                <a:ext uri="{FF2B5EF4-FFF2-40B4-BE49-F238E27FC236}">
                  <a16:creationId xmlns:a16="http://schemas.microsoft.com/office/drawing/2014/main" id="{B6E6A24B-7C83-059F-2C11-1CBCBE3A1307}"/>
                </a:ext>
              </a:extLst>
            </p:cNvPr>
            <p:cNvSpPr/>
            <p:nvPr/>
          </p:nvSpPr>
          <p:spPr>
            <a:xfrm>
              <a:off x="838200" y="2481493"/>
              <a:ext cx="372592"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矩形 9">
              <a:extLst>
                <a:ext uri="{FF2B5EF4-FFF2-40B4-BE49-F238E27FC236}">
                  <a16:creationId xmlns:a16="http://schemas.microsoft.com/office/drawing/2014/main" id="{F4F071E1-8613-BE40-3609-B8082B35454D}"/>
                </a:ext>
              </a:extLst>
            </p:cNvPr>
            <p:cNvSpPr/>
            <p:nvPr/>
          </p:nvSpPr>
          <p:spPr>
            <a:xfrm>
              <a:off x="838200" y="2989143"/>
              <a:ext cx="372592"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矩形 10">
              <a:extLst>
                <a:ext uri="{FF2B5EF4-FFF2-40B4-BE49-F238E27FC236}">
                  <a16:creationId xmlns:a16="http://schemas.microsoft.com/office/drawing/2014/main" id="{E94450BA-F2EE-8FDA-8B4D-A72571F89E1E}"/>
                </a:ext>
              </a:extLst>
            </p:cNvPr>
            <p:cNvSpPr/>
            <p:nvPr/>
          </p:nvSpPr>
          <p:spPr>
            <a:xfrm>
              <a:off x="838200" y="3496793"/>
              <a:ext cx="372592"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矩形 17">
              <a:extLst>
                <a:ext uri="{FF2B5EF4-FFF2-40B4-BE49-F238E27FC236}">
                  <a16:creationId xmlns:a16="http://schemas.microsoft.com/office/drawing/2014/main" id="{740A04C8-9F30-361D-6CA8-721BA33BB23C}"/>
                </a:ext>
              </a:extLst>
            </p:cNvPr>
            <p:cNvSpPr/>
            <p:nvPr/>
          </p:nvSpPr>
          <p:spPr>
            <a:xfrm>
              <a:off x="1350054" y="1973843"/>
              <a:ext cx="372592" cy="36576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18">
              <a:extLst>
                <a:ext uri="{FF2B5EF4-FFF2-40B4-BE49-F238E27FC236}">
                  <a16:creationId xmlns:a16="http://schemas.microsoft.com/office/drawing/2014/main" id="{45587511-9F9B-2764-20A4-F2369FF2C4B7}"/>
                </a:ext>
              </a:extLst>
            </p:cNvPr>
            <p:cNvSpPr/>
            <p:nvPr/>
          </p:nvSpPr>
          <p:spPr>
            <a:xfrm>
              <a:off x="1350054" y="2481493"/>
              <a:ext cx="372592" cy="36576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矩形 19">
              <a:extLst>
                <a:ext uri="{FF2B5EF4-FFF2-40B4-BE49-F238E27FC236}">
                  <a16:creationId xmlns:a16="http://schemas.microsoft.com/office/drawing/2014/main" id="{387DC9BE-74F2-051D-1C6C-DD9A73014822}"/>
                </a:ext>
              </a:extLst>
            </p:cNvPr>
            <p:cNvSpPr/>
            <p:nvPr/>
          </p:nvSpPr>
          <p:spPr>
            <a:xfrm>
              <a:off x="1350054" y="2989143"/>
              <a:ext cx="372592" cy="36576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矩形 20">
              <a:extLst>
                <a:ext uri="{FF2B5EF4-FFF2-40B4-BE49-F238E27FC236}">
                  <a16:creationId xmlns:a16="http://schemas.microsoft.com/office/drawing/2014/main" id="{C63A8972-2F75-59CF-D6B5-C9A0C6D5D371}"/>
                </a:ext>
              </a:extLst>
            </p:cNvPr>
            <p:cNvSpPr/>
            <p:nvPr/>
          </p:nvSpPr>
          <p:spPr>
            <a:xfrm>
              <a:off x="1350054" y="3496793"/>
              <a:ext cx="372592" cy="36576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矩形 21">
              <a:extLst>
                <a:ext uri="{FF2B5EF4-FFF2-40B4-BE49-F238E27FC236}">
                  <a16:creationId xmlns:a16="http://schemas.microsoft.com/office/drawing/2014/main" id="{9CB17BF1-E5B8-93C5-6886-429E9603CD56}"/>
                </a:ext>
              </a:extLst>
            </p:cNvPr>
            <p:cNvSpPr/>
            <p:nvPr/>
          </p:nvSpPr>
          <p:spPr>
            <a:xfrm>
              <a:off x="1861908" y="1973843"/>
              <a:ext cx="372592" cy="36576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矩形 22">
              <a:extLst>
                <a:ext uri="{FF2B5EF4-FFF2-40B4-BE49-F238E27FC236}">
                  <a16:creationId xmlns:a16="http://schemas.microsoft.com/office/drawing/2014/main" id="{DF7FEC5C-3BF9-1E26-859A-349AC817A8E0}"/>
                </a:ext>
              </a:extLst>
            </p:cNvPr>
            <p:cNvSpPr/>
            <p:nvPr/>
          </p:nvSpPr>
          <p:spPr>
            <a:xfrm>
              <a:off x="1861908" y="2481493"/>
              <a:ext cx="372592" cy="36576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矩形 23">
              <a:extLst>
                <a:ext uri="{FF2B5EF4-FFF2-40B4-BE49-F238E27FC236}">
                  <a16:creationId xmlns:a16="http://schemas.microsoft.com/office/drawing/2014/main" id="{6F70A868-D59F-9B37-83EA-B774129B0234}"/>
                </a:ext>
              </a:extLst>
            </p:cNvPr>
            <p:cNvSpPr/>
            <p:nvPr/>
          </p:nvSpPr>
          <p:spPr>
            <a:xfrm>
              <a:off x="1861908" y="2989143"/>
              <a:ext cx="372592" cy="36576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矩形 24">
              <a:extLst>
                <a:ext uri="{FF2B5EF4-FFF2-40B4-BE49-F238E27FC236}">
                  <a16:creationId xmlns:a16="http://schemas.microsoft.com/office/drawing/2014/main" id="{25BD8092-019D-007B-AEA9-FC09F9D3B83E}"/>
                </a:ext>
              </a:extLst>
            </p:cNvPr>
            <p:cNvSpPr/>
            <p:nvPr/>
          </p:nvSpPr>
          <p:spPr>
            <a:xfrm>
              <a:off x="1861908" y="3496793"/>
              <a:ext cx="372592" cy="36576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矩形 25">
              <a:extLst>
                <a:ext uri="{FF2B5EF4-FFF2-40B4-BE49-F238E27FC236}">
                  <a16:creationId xmlns:a16="http://schemas.microsoft.com/office/drawing/2014/main" id="{7B31FE55-EBDA-D975-B525-1329343576AC}"/>
                </a:ext>
              </a:extLst>
            </p:cNvPr>
            <p:cNvSpPr/>
            <p:nvPr/>
          </p:nvSpPr>
          <p:spPr>
            <a:xfrm>
              <a:off x="2373762" y="1973843"/>
              <a:ext cx="372592" cy="3657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矩形 26">
              <a:extLst>
                <a:ext uri="{FF2B5EF4-FFF2-40B4-BE49-F238E27FC236}">
                  <a16:creationId xmlns:a16="http://schemas.microsoft.com/office/drawing/2014/main" id="{4023AB20-4B9B-4624-7367-C5252334D61C}"/>
                </a:ext>
              </a:extLst>
            </p:cNvPr>
            <p:cNvSpPr/>
            <p:nvPr/>
          </p:nvSpPr>
          <p:spPr>
            <a:xfrm>
              <a:off x="2373762" y="2481493"/>
              <a:ext cx="372592" cy="3657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矩形 27">
              <a:extLst>
                <a:ext uri="{FF2B5EF4-FFF2-40B4-BE49-F238E27FC236}">
                  <a16:creationId xmlns:a16="http://schemas.microsoft.com/office/drawing/2014/main" id="{1D4A5F35-C094-1DFC-FA03-89268B67D1AE}"/>
                </a:ext>
              </a:extLst>
            </p:cNvPr>
            <p:cNvSpPr/>
            <p:nvPr/>
          </p:nvSpPr>
          <p:spPr>
            <a:xfrm>
              <a:off x="2373762" y="2989143"/>
              <a:ext cx="372592" cy="3657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矩形 28">
              <a:extLst>
                <a:ext uri="{FF2B5EF4-FFF2-40B4-BE49-F238E27FC236}">
                  <a16:creationId xmlns:a16="http://schemas.microsoft.com/office/drawing/2014/main" id="{886F3D4C-A92D-6FA5-07B8-F5AEAD245C86}"/>
                </a:ext>
              </a:extLst>
            </p:cNvPr>
            <p:cNvSpPr/>
            <p:nvPr/>
          </p:nvSpPr>
          <p:spPr>
            <a:xfrm>
              <a:off x="2373762" y="3496793"/>
              <a:ext cx="372592" cy="3657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8" name="文本框 67">
            <a:extLst>
              <a:ext uri="{FF2B5EF4-FFF2-40B4-BE49-F238E27FC236}">
                <a16:creationId xmlns:a16="http://schemas.microsoft.com/office/drawing/2014/main" id="{F2AE10A5-FF2D-CA57-8B2F-2D1E72D9AD5B}"/>
              </a:ext>
            </a:extLst>
          </p:cNvPr>
          <p:cNvSpPr txBox="1"/>
          <p:nvPr/>
        </p:nvSpPr>
        <p:spPr>
          <a:xfrm>
            <a:off x="169336" y="4470915"/>
            <a:ext cx="4429305" cy="1569660"/>
          </a:xfrm>
          <a:prstGeom prst="rect">
            <a:avLst/>
          </a:prstGeom>
          <a:noFill/>
        </p:spPr>
        <p:txBody>
          <a:bodyPr wrap="square" rtlCol="0">
            <a:spAutoFit/>
          </a:bodyPr>
          <a:lstStyle/>
          <a:p>
            <a:pPr algn="ctr"/>
            <a:r>
              <a:rPr lang="en-US" sz="2400" b="0" i="0" dirty="0">
                <a:solidFill>
                  <a:srgbClr val="1F1F1F"/>
                </a:solidFill>
                <a:effectLst/>
                <a:latin typeface="Calibri" panose="020F0502020204030204" pitchFamily="34" charset="0"/>
                <a:cs typeface="Calibri" panose="020F0502020204030204" pitchFamily="34" charset="0"/>
              </a:rPr>
              <a:t>Structured data is objective facts and numbers that can be </a:t>
            </a:r>
            <a:r>
              <a:rPr lang="en-US" sz="2400" b="1" i="0" dirty="0">
                <a:solidFill>
                  <a:srgbClr val="1F1F1F"/>
                </a:solidFill>
                <a:effectLst/>
                <a:latin typeface="Calibri" panose="020F0502020204030204" pitchFamily="34" charset="0"/>
                <a:cs typeface="Calibri" panose="020F0502020204030204" pitchFamily="34" charset="0"/>
              </a:rPr>
              <a:t>collected</a:t>
            </a:r>
            <a:r>
              <a:rPr lang="en-US" sz="2400" b="0" i="0" dirty="0">
                <a:solidFill>
                  <a:srgbClr val="1F1F1F"/>
                </a:solidFill>
                <a:effectLst/>
                <a:latin typeface="Calibri" panose="020F0502020204030204" pitchFamily="34" charset="0"/>
                <a:cs typeface="Calibri" panose="020F0502020204030204" pitchFamily="34" charset="0"/>
              </a:rPr>
              <a:t>, </a:t>
            </a:r>
            <a:r>
              <a:rPr lang="en-US" sz="2400" b="1" i="0" dirty="0">
                <a:solidFill>
                  <a:srgbClr val="1F1F1F"/>
                </a:solidFill>
                <a:effectLst/>
                <a:latin typeface="Calibri" panose="020F0502020204030204" pitchFamily="34" charset="0"/>
                <a:cs typeface="Calibri" panose="020F0502020204030204" pitchFamily="34" charset="0"/>
              </a:rPr>
              <a:t>exported</a:t>
            </a:r>
            <a:r>
              <a:rPr lang="en-US" sz="2400" b="0" i="0" dirty="0">
                <a:solidFill>
                  <a:srgbClr val="1F1F1F"/>
                </a:solidFill>
                <a:effectLst/>
                <a:latin typeface="Calibri" panose="020F0502020204030204" pitchFamily="34" charset="0"/>
                <a:cs typeface="Calibri" panose="020F0502020204030204" pitchFamily="34" charset="0"/>
              </a:rPr>
              <a:t>, </a:t>
            </a:r>
            <a:r>
              <a:rPr lang="en-US" sz="2400" b="1" i="0" dirty="0">
                <a:solidFill>
                  <a:srgbClr val="1F1F1F"/>
                </a:solidFill>
                <a:effectLst/>
                <a:latin typeface="Calibri" panose="020F0502020204030204" pitchFamily="34" charset="0"/>
                <a:cs typeface="Calibri" panose="020F0502020204030204" pitchFamily="34" charset="0"/>
              </a:rPr>
              <a:t>stored</a:t>
            </a:r>
            <a:r>
              <a:rPr lang="en-US" sz="2400" b="0" i="0" dirty="0">
                <a:solidFill>
                  <a:srgbClr val="1F1F1F"/>
                </a:solidFill>
                <a:effectLst/>
                <a:latin typeface="Calibri" panose="020F0502020204030204" pitchFamily="34" charset="0"/>
                <a:cs typeface="Calibri" panose="020F0502020204030204" pitchFamily="34" charset="0"/>
              </a:rPr>
              <a:t>, and </a:t>
            </a:r>
            <a:r>
              <a:rPr lang="en-US" sz="2400" b="1" i="0" dirty="0">
                <a:solidFill>
                  <a:srgbClr val="1F1F1F"/>
                </a:solidFill>
                <a:effectLst/>
                <a:latin typeface="Calibri" panose="020F0502020204030204" pitchFamily="34" charset="0"/>
                <a:cs typeface="Calibri" panose="020F0502020204030204" pitchFamily="34" charset="0"/>
              </a:rPr>
              <a:t>organized</a:t>
            </a:r>
            <a:r>
              <a:rPr lang="en-US" sz="2400" b="0" i="0" dirty="0">
                <a:solidFill>
                  <a:srgbClr val="1F1F1F"/>
                </a:solidFill>
                <a:effectLst/>
                <a:latin typeface="Calibri" panose="020F0502020204030204" pitchFamily="34" charset="0"/>
                <a:cs typeface="Calibri" panose="020F0502020204030204" pitchFamily="34" charset="0"/>
              </a:rPr>
              <a:t> in typical databases.</a:t>
            </a:r>
            <a:endParaRPr lang="en-US" sz="2400" b="1" dirty="0">
              <a:latin typeface="Calibri" panose="020F0502020204030204" pitchFamily="34" charset="0"/>
              <a:cs typeface="Calibri" panose="020F0502020204030204" pitchFamily="34" charset="0"/>
            </a:endParaRPr>
          </a:p>
        </p:txBody>
      </p:sp>
      <p:sp>
        <p:nvSpPr>
          <p:cNvPr id="74" name="文本框 73">
            <a:extLst>
              <a:ext uri="{FF2B5EF4-FFF2-40B4-BE49-F238E27FC236}">
                <a16:creationId xmlns:a16="http://schemas.microsoft.com/office/drawing/2014/main" id="{2F23D6FF-7319-438C-BF55-F55ABEAA24D6}"/>
              </a:ext>
            </a:extLst>
          </p:cNvPr>
          <p:cNvSpPr txBox="1"/>
          <p:nvPr/>
        </p:nvSpPr>
        <p:spPr>
          <a:xfrm>
            <a:off x="4723275" y="1842933"/>
            <a:ext cx="7044033" cy="2764731"/>
          </a:xfrm>
          <a:prstGeom prst="rect">
            <a:avLst/>
          </a:prstGeom>
          <a:noFill/>
        </p:spPr>
        <p:txBody>
          <a:bodyPr wrap="square" rtlCol="0">
            <a:spAutoFit/>
          </a:bodyPr>
          <a:lstStyle/>
          <a:p>
            <a:pPr marL="285750" indent="-285750">
              <a:lnSpc>
                <a:spcPct val="150000"/>
              </a:lnSpc>
              <a:spcAft>
                <a:spcPts val="600"/>
              </a:spcAft>
              <a:buFont typeface="Arial" panose="020B0604020202020204" pitchFamily="34" charset="0"/>
              <a:buChar char="•"/>
            </a:pPr>
            <a:r>
              <a:rPr lang="en-US" sz="2800" dirty="0">
                <a:latin typeface="Calibri" panose="020F0502020204030204" pitchFamily="34" charset="0"/>
                <a:cs typeface="Calibri" panose="020F0502020204030204" pitchFamily="34" charset="0"/>
              </a:rPr>
              <a:t>Has a well defined structures.</a:t>
            </a:r>
          </a:p>
          <a:p>
            <a:pPr marL="285750" indent="-285750">
              <a:lnSpc>
                <a:spcPct val="150000"/>
              </a:lnSpc>
              <a:spcAft>
                <a:spcPts val="600"/>
              </a:spcAft>
              <a:buFont typeface="Arial" panose="020B0604020202020204" pitchFamily="34" charset="0"/>
              <a:buChar char="•"/>
            </a:pPr>
            <a:r>
              <a:rPr lang="en-US" sz="2800" dirty="0">
                <a:latin typeface="Calibri" panose="020F0502020204030204" pitchFamily="34" charset="0"/>
                <a:cs typeface="Calibri" panose="020F0502020204030204" pitchFamily="34" charset="0"/>
              </a:rPr>
              <a:t>Can be stored in well-defined schemas.</a:t>
            </a:r>
          </a:p>
          <a:p>
            <a:pPr marL="285750" indent="-285750">
              <a:lnSpc>
                <a:spcPct val="150000"/>
              </a:lnSpc>
              <a:spcAft>
                <a:spcPts val="600"/>
              </a:spcAft>
              <a:buFont typeface="Arial" panose="020B0604020202020204" pitchFamily="34" charset="0"/>
              <a:buChar char="•"/>
            </a:pPr>
            <a:r>
              <a:rPr lang="en-US" sz="2800" dirty="0">
                <a:latin typeface="Calibri" panose="020F0502020204030204" pitchFamily="34" charset="0"/>
                <a:cs typeface="Calibri" panose="020F0502020204030204" pitchFamily="34" charset="0"/>
              </a:rPr>
              <a:t>Can be represented in a tabular manner with rows and columns.</a:t>
            </a:r>
          </a:p>
        </p:txBody>
      </p:sp>
    </p:spTree>
    <p:extLst>
      <p:ext uri="{BB962C8B-B14F-4D97-AF65-F5344CB8AC3E}">
        <p14:creationId xmlns:p14="http://schemas.microsoft.com/office/powerpoint/2010/main" val="291235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9B2B04A-5EF8-9CCD-CA72-B7A1E8838A23}"/>
              </a:ext>
            </a:extLst>
          </p:cNvPr>
          <p:cNvSpPr>
            <a:spLocks noGrp="1"/>
          </p:cNvSpPr>
          <p:nvPr>
            <p:ph type="sldNum" sz="quarter" idx="12"/>
          </p:nvPr>
        </p:nvSpPr>
        <p:spPr/>
        <p:txBody>
          <a:bodyPr/>
          <a:lstStyle/>
          <a:p>
            <a:fld id="{C399462D-D873-47C0-B287-693A0FDAC09B}" type="slidenum">
              <a:rPr lang="zh-CN" altLang="en-US" smtClean="0"/>
              <a:t>27</a:t>
            </a:fld>
            <a:endParaRPr lang="zh-CN" altLang="en-US"/>
          </a:p>
        </p:txBody>
      </p:sp>
      <p:sp>
        <p:nvSpPr>
          <p:cNvPr id="9" name="Title 1">
            <a:extLst>
              <a:ext uri="{FF2B5EF4-FFF2-40B4-BE49-F238E27FC236}">
                <a16:creationId xmlns:a16="http://schemas.microsoft.com/office/drawing/2014/main" id="{E9D0763C-7A25-F89D-9A6E-7CACC62E4E3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Structured data (2)</a:t>
            </a:r>
          </a:p>
        </p:txBody>
      </p:sp>
      <p:grpSp>
        <p:nvGrpSpPr>
          <p:cNvPr id="65" name="组合 64">
            <a:extLst>
              <a:ext uri="{FF2B5EF4-FFF2-40B4-BE49-F238E27FC236}">
                <a16:creationId xmlns:a16="http://schemas.microsoft.com/office/drawing/2014/main" id="{FE6F88A2-FB79-887D-CA54-7D8EBE22F395}"/>
              </a:ext>
            </a:extLst>
          </p:cNvPr>
          <p:cNvGrpSpPr/>
          <p:nvPr/>
        </p:nvGrpSpPr>
        <p:grpSpPr>
          <a:xfrm>
            <a:off x="1206159" y="2026613"/>
            <a:ext cx="1908154" cy="1888710"/>
            <a:chOff x="838200" y="1973843"/>
            <a:chExt cx="1908154" cy="1888710"/>
          </a:xfrm>
        </p:grpSpPr>
        <p:sp>
          <p:nvSpPr>
            <p:cNvPr id="3" name="矩形 2">
              <a:extLst>
                <a:ext uri="{FF2B5EF4-FFF2-40B4-BE49-F238E27FC236}">
                  <a16:creationId xmlns:a16="http://schemas.microsoft.com/office/drawing/2014/main" id="{3835BCF0-F864-585B-5FC7-EE0F505221F2}"/>
                </a:ext>
              </a:extLst>
            </p:cNvPr>
            <p:cNvSpPr/>
            <p:nvPr/>
          </p:nvSpPr>
          <p:spPr>
            <a:xfrm>
              <a:off x="838200" y="1973843"/>
              <a:ext cx="372592"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7">
              <a:extLst>
                <a:ext uri="{FF2B5EF4-FFF2-40B4-BE49-F238E27FC236}">
                  <a16:creationId xmlns:a16="http://schemas.microsoft.com/office/drawing/2014/main" id="{B6E6A24B-7C83-059F-2C11-1CBCBE3A1307}"/>
                </a:ext>
              </a:extLst>
            </p:cNvPr>
            <p:cNvSpPr/>
            <p:nvPr/>
          </p:nvSpPr>
          <p:spPr>
            <a:xfrm>
              <a:off x="838200" y="2481493"/>
              <a:ext cx="372592"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矩形 9">
              <a:extLst>
                <a:ext uri="{FF2B5EF4-FFF2-40B4-BE49-F238E27FC236}">
                  <a16:creationId xmlns:a16="http://schemas.microsoft.com/office/drawing/2014/main" id="{F4F071E1-8613-BE40-3609-B8082B35454D}"/>
                </a:ext>
              </a:extLst>
            </p:cNvPr>
            <p:cNvSpPr/>
            <p:nvPr/>
          </p:nvSpPr>
          <p:spPr>
            <a:xfrm>
              <a:off x="838200" y="2989143"/>
              <a:ext cx="372592"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矩形 10">
              <a:extLst>
                <a:ext uri="{FF2B5EF4-FFF2-40B4-BE49-F238E27FC236}">
                  <a16:creationId xmlns:a16="http://schemas.microsoft.com/office/drawing/2014/main" id="{E94450BA-F2EE-8FDA-8B4D-A72571F89E1E}"/>
                </a:ext>
              </a:extLst>
            </p:cNvPr>
            <p:cNvSpPr/>
            <p:nvPr/>
          </p:nvSpPr>
          <p:spPr>
            <a:xfrm>
              <a:off x="838200" y="3496793"/>
              <a:ext cx="372592"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矩形 17">
              <a:extLst>
                <a:ext uri="{FF2B5EF4-FFF2-40B4-BE49-F238E27FC236}">
                  <a16:creationId xmlns:a16="http://schemas.microsoft.com/office/drawing/2014/main" id="{740A04C8-9F30-361D-6CA8-721BA33BB23C}"/>
                </a:ext>
              </a:extLst>
            </p:cNvPr>
            <p:cNvSpPr/>
            <p:nvPr/>
          </p:nvSpPr>
          <p:spPr>
            <a:xfrm>
              <a:off x="1350054" y="1973843"/>
              <a:ext cx="372592" cy="36576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18">
              <a:extLst>
                <a:ext uri="{FF2B5EF4-FFF2-40B4-BE49-F238E27FC236}">
                  <a16:creationId xmlns:a16="http://schemas.microsoft.com/office/drawing/2014/main" id="{45587511-9F9B-2764-20A4-F2369FF2C4B7}"/>
                </a:ext>
              </a:extLst>
            </p:cNvPr>
            <p:cNvSpPr/>
            <p:nvPr/>
          </p:nvSpPr>
          <p:spPr>
            <a:xfrm>
              <a:off x="1350054" y="2481493"/>
              <a:ext cx="372592" cy="36576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矩形 19">
              <a:extLst>
                <a:ext uri="{FF2B5EF4-FFF2-40B4-BE49-F238E27FC236}">
                  <a16:creationId xmlns:a16="http://schemas.microsoft.com/office/drawing/2014/main" id="{387DC9BE-74F2-051D-1C6C-DD9A73014822}"/>
                </a:ext>
              </a:extLst>
            </p:cNvPr>
            <p:cNvSpPr/>
            <p:nvPr/>
          </p:nvSpPr>
          <p:spPr>
            <a:xfrm>
              <a:off x="1350054" y="2989143"/>
              <a:ext cx="372592" cy="36576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矩形 20">
              <a:extLst>
                <a:ext uri="{FF2B5EF4-FFF2-40B4-BE49-F238E27FC236}">
                  <a16:creationId xmlns:a16="http://schemas.microsoft.com/office/drawing/2014/main" id="{C63A8972-2F75-59CF-D6B5-C9A0C6D5D371}"/>
                </a:ext>
              </a:extLst>
            </p:cNvPr>
            <p:cNvSpPr/>
            <p:nvPr/>
          </p:nvSpPr>
          <p:spPr>
            <a:xfrm>
              <a:off x="1350054" y="3496793"/>
              <a:ext cx="372592" cy="36576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矩形 21">
              <a:extLst>
                <a:ext uri="{FF2B5EF4-FFF2-40B4-BE49-F238E27FC236}">
                  <a16:creationId xmlns:a16="http://schemas.microsoft.com/office/drawing/2014/main" id="{9CB17BF1-E5B8-93C5-6886-429E9603CD56}"/>
                </a:ext>
              </a:extLst>
            </p:cNvPr>
            <p:cNvSpPr/>
            <p:nvPr/>
          </p:nvSpPr>
          <p:spPr>
            <a:xfrm>
              <a:off x="1861908" y="1973843"/>
              <a:ext cx="372592" cy="36576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矩形 22">
              <a:extLst>
                <a:ext uri="{FF2B5EF4-FFF2-40B4-BE49-F238E27FC236}">
                  <a16:creationId xmlns:a16="http://schemas.microsoft.com/office/drawing/2014/main" id="{DF7FEC5C-3BF9-1E26-859A-349AC817A8E0}"/>
                </a:ext>
              </a:extLst>
            </p:cNvPr>
            <p:cNvSpPr/>
            <p:nvPr/>
          </p:nvSpPr>
          <p:spPr>
            <a:xfrm>
              <a:off x="1861908" y="2481493"/>
              <a:ext cx="372592" cy="36576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矩形 23">
              <a:extLst>
                <a:ext uri="{FF2B5EF4-FFF2-40B4-BE49-F238E27FC236}">
                  <a16:creationId xmlns:a16="http://schemas.microsoft.com/office/drawing/2014/main" id="{6F70A868-D59F-9B37-83EA-B774129B0234}"/>
                </a:ext>
              </a:extLst>
            </p:cNvPr>
            <p:cNvSpPr/>
            <p:nvPr/>
          </p:nvSpPr>
          <p:spPr>
            <a:xfrm>
              <a:off x="1861908" y="2989143"/>
              <a:ext cx="372592" cy="36576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矩形 24">
              <a:extLst>
                <a:ext uri="{FF2B5EF4-FFF2-40B4-BE49-F238E27FC236}">
                  <a16:creationId xmlns:a16="http://schemas.microsoft.com/office/drawing/2014/main" id="{25BD8092-019D-007B-AEA9-FC09F9D3B83E}"/>
                </a:ext>
              </a:extLst>
            </p:cNvPr>
            <p:cNvSpPr/>
            <p:nvPr/>
          </p:nvSpPr>
          <p:spPr>
            <a:xfrm>
              <a:off x="1861908" y="3496793"/>
              <a:ext cx="372592" cy="36576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矩形 25">
              <a:extLst>
                <a:ext uri="{FF2B5EF4-FFF2-40B4-BE49-F238E27FC236}">
                  <a16:creationId xmlns:a16="http://schemas.microsoft.com/office/drawing/2014/main" id="{7B31FE55-EBDA-D975-B525-1329343576AC}"/>
                </a:ext>
              </a:extLst>
            </p:cNvPr>
            <p:cNvSpPr/>
            <p:nvPr/>
          </p:nvSpPr>
          <p:spPr>
            <a:xfrm>
              <a:off x="2373762" y="1973843"/>
              <a:ext cx="372592" cy="3657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矩形 26">
              <a:extLst>
                <a:ext uri="{FF2B5EF4-FFF2-40B4-BE49-F238E27FC236}">
                  <a16:creationId xmlns:a16="http://schemas.microsoft.com/office/drawing/2014/main" id="{4023AB20-4B9B-4624-7367-C5252334D61C}"/>
                </a:ext>
              </a:extLst>
            </p:cNvPr>
            <p:cNvSpPr/>
            <p:nvPr/>
          </p:nvSpPr>
          <p:spPr>
            <a:xfrm>
              <a:off x="2373762" y="2481493"/>
              <a:ext cx="372592" cy="3657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矩形 27">
              <a:extLst>
                <a:ext uri="{FF2B5EF4-FFF2-40B4-BE49-F238E27FC236}">
                  <a16:creationId xmlns:a16="http://schemas.microsoft.com/office/drawing/2014/main" id="{1D4A5F35-C094-1DFC-FA03-89268B67D1AE}"/>
                </a:ext>
              </a:extLst>
            </p:cNvPr>
            <p:cNvSpPr/>
            <p:nvPr/>
          </p:nvSpPr>
          <p:spPr>
            <a:xfrm>
              <a:off x="2373762" y="2989143"/>
              <a:ext cx="372592" cy="3657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矩形 28">
              <a:extLst>
                <a:ext uri="{FF2B5EF4-FFF2-40B4-BE49-F238E27FC236}">
                  <a16:creationId xmlns:a16="http://schemas.microsoft.com/office/drawing/2014/main" id="{886F3D4C-A92D-6FA5-07B8-F5AEAD245C86}"/>
                </a:ext>
              </a:extLst>
            </p:cNvPr>
            <p:cNvSpPr/>
            <p:nvPr/>
          </p:nvSpPr>
          <p:spPr>
            <a:xfrm>
              <a:off x="2373762" y="3496793"/>
              <a:ext cx="372592" cy="3657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4" name="文本框 73">
            <a:extLst>
              <a:ext uri="{FF2B5EF4-FFF2-40B4-BE49-F238E27FC236}">
                <a16:creationId xmlns:a16="http://schemas.microsoft.com/office/drawing/2014/main" id="{2F23D6FF-7319-438C-BF55-F55ABEAA24D6}"/>
              </a:ext>
            </a:extLst>
          </p:cNvPr>
          <p:cNvSpPr txBox="1"/>
          <p:nvPr/>
        </p:nvSpPr>
        <p:spPr>
          <a:xfrm>
            <a:off x="4208867" y="1354762"/>
            <a:ext cx="7044033" cy="671851"/>
          </a:xfrm>
          <a:prstGeom prst="rect">
            <a:avLst/>
          </a:prstGeom>
          <a:noFill/>
        </p:spPr>
        <p:txBody>
          <a:bodyPr wrap="square" rtlCol="0">
            <a:spAutoFit/>
          </a:bodyPr>
          <a:lstStyle/>
          <a:p>
            <a:pPr>
              <a:lnSpc>
                <a:spcPct val="150000"/>
              </a:lnSpc>
              <a:spcAft>
                <a:spcPts val="600"/>
              </a:spcAft>
            </a:pPr>
            <a:r>
              <a:rPr lang="en-US" sz="2800" dirty="0">
                <a:latin typeface="Calibri" panose="020F0502020204030204" pitchFamily="34" charset="0"/>
                <a:cs typeface="Calibri" panose="020F0502020204030204" pitchFamily="34" charset="0"/>
              </a:rPr>
              <a:t>Sources of structured data includes:</a:t>
            </a:r>
          </a:p>
        </p:txBody>
      </p:sp>
      <p:pic>
        <p:nvPicPr>
          <p:cNvPr id="5" name="图片 4">
            <a:extLst>
              <a:ext uri="{FF2B5EF4-FFF2-40B4-BE49-F238E27FC236}">
                <a16:creationId xmlns:a16="http://schemas.microsoft.com/office/drawing/2014/main" id="{94A11155-C39B-8E7B-EA54-49E83CF077A8}"/>
              </a:ext>
            </a:extLst>
          </p:cNvPr>
          <p:cNvPicPr>
            <a:picLocks noChangeAspect="1"/>
          </p:cNvPicPr>
          <p:nvPr/>
        </p:nvPicPr>
        <p:blipFill>
          <a:blip r:embed="rId2"/>
          <a:stretch>
            <a:fillRect/>
          </a:stretch>
        </p:blipFill>
        <p:spPr>
          <a:xfrm>
            <a:off x="4208867" y="2172952"/>
            <a:ext cx="4120778" cy="4319923"/>
          </a:xfrm>
          <a:prstGeom prst="rect">
            <a:avLst/>
          </a:prstGeom>
        </p:spPr>
      </p:pic>
      <p:pic>
        <p:nvPicPr>
          <p:cNvPr id="5122" name="Picture 2" descr="Structured vs. Unstructured Data: What's the Difference? | Trifacta">
            <a:extLst>
              <a:ext uri="{FF2B5EF4-FFF2-40B4-BE49-F238E27FC236}">
                <a16:creationId xmlns:a16="http://schemas.microsoft.com/office/drawing/2014/main" id="{D43D8F03-1A1E-A24F-869E-F194AB4843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130" y="4498352"/>
            <a:ext cx="3691782" cy="1879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7791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9B2B04A-5EF8-9CCD-CA72-B7A1E8838A23}"/>
              </a:ext>
            </a:extLst>
          </p:cNvPr>
          <p:cNvSpPr>
            <a:spLocks noGrp="1"/>
          </p:cNvSpPr>
          <p:nvPr>
            <p:ph type="sldNum" sz="quarter" idx="12"/>
          </p:nvPr>
        </p:nvSpPr>
        <p:spPr/>
        <p:txBody>
          <a:bodyPr/>
          <a:lstStyle/>
          <a:p>
            <a:fld id="{C399462D-D873-47C0-B287-693A0FDAC09B}" type="slidenum">
              <a:rPr lang="zh-CN" altLang="en-US" smtClean="0"/>
              <a:t>28</a:t>
            </a:fld>
            <a:endParaRPr lang="zh-CN" altLang="en-US"/>
          </a:p>
        </p:txBody>
      </p:sp>
      <p:sp>
        <p:nvSpPr>
          <p:cNvPr id="9" name="Title 1">
            <a:extLst>
              <a:ext uri="{FF2B5EF4-FFF2-40B4-BE49-F238E27FC236}">
                <a16:creationId xmlns:a16="http://schemas.microsoft.com/office/drawing/2014/main" id="{E9D0763C-7A25-F89D-9A6E-7CACC62E4E3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Semi-structured data (1)</a:t>
            </a:r>
          </a:p>
        </p:txBody>
      </p:sp>
      <p:sp>
        <p:nvSpPr>
          <p:cNvPr id="74" name="文本框 73">
            <a:extLst>
              <a:ext uri="{FF2B5EF4-FFF2-40B4-BE49-F238E27FC236}">
                <a16:creationId xmlns:a16="http://schemas.microsoft.com/office/drawing/2014/main" id="{2F23D6FF-7319-438C-BF55-F55ABEAA24D6}"/>
              </a:ext>
            </a:extLst>
          </p:cNvPr>
          <p:cNvSpPr txBox="1"/>
          <p:nvPr/>
        </p:nvSpPr>
        <p:spPr>
          <a:xfrm>
            <a:off x="4058679" y="2146473"/>
            <a:ext cx="7044033" cy="3313728"/>
          </a:xfrm>
          <a:prstGeom prst="rect">
            <a:avLst/>
          </a:prstGeom>
          <a:noFill/>
        </p:spPr>
        <p:txBody>
          <a:bodyPr wrap="square" rtlCol="0">
            <a:spAutoFit/>
          </a:bodyPr>
          <a:lstStyle/>
          <a:p>
            <a:pPr marL="285750" indent="-285750">
              <a:spcAft>
                <a:spcPts val="800"/>
              </a:spcAft>
              <a:buFont typeface="Arial" panose="020B0604020202020204" pitchFamily="34" charset="0"/>
              <a:buChar char="•"/>
            </a:pPr>
            <a:r>
              <a:rPr lang="en-US" sz="2800" dirty="0">
                <a:latin typeface="Calibri" panose="020F0502020204030204" pitchFamily="34" charset="0"/>
                <a:cs typeface="Calibri" panose="020F0502020204030204" pitchFamily="34" charset="0"/>
              </a:rPr>
              <a:t>Has some organizational properties but lacks a fixed or rigid schema.</a:t>
            </a:r>
          </a:p>
          <a:p>
            <a:pPr marL="285750" indent="-285750">
              <a:spcAft>
                <a:spcPts val="800"/>
              </a:spcAft>
              <a:buFont typeface="Arial" panose="020B0604020202020204" pitchFamily="34" charset="0"/>
              <a:buChar char="•"/>
            </a:pPr>
            <a:r>
              <a:rPr lang="en-US" sz="2800" dirty="0">
                <a:latin typeface="Calibri" panose="020F0502020204030204" pitchFamily="34" charset="0"/>
                <a:cs typeface="Calibri" panose="020F0502020204030204" pitchFamily="34" charset="0"/>
              </a:rPr>
              <a:t>Cannot be stored in the form of rows and columns as in databases.</a:t>
            </a:r>
          </a:p>
          <a:p>
            <a:pPr marL="285750" indent="-285750">
              <a:spcAft>
                <a:spcPts val="800"/>
              </a:spcAft>
              <a:buFont typeface="Arial" panose="020B0604020202020204" pitchFamily="34" charset="0"/>
              <a:buChar char="•"/>
            </a:pPr>
            <a:r>
              <a:rPr lang="en-US" sz="2800" dirty="0">
                <a:latin typeface="Calibri" panose="020F0502020204030204" pitchFamily="34" charset="0"/>
                <a:cs typeface="Calibri" panose="020F0502020204030204" pitchFamily="34" charset="0"/>
              </a:rPr>
              <a:t>Contains tags and elements, or metadata, which is used to group data and organize it in a hierarchy.</a:t>
            </a:r>
          </a:p>
        </p:txBody>
      </p:sp>
      <p:grpSp>
        <p:nvGrpSpPr>
          <p:cNvPr id="30" name="组合 29">
            <a:extLst>
              <a:ext uri="{FF2B5EF4-FFF2-40B4-BE49-F238E27FC236}">
                <a16:creationId xmlns:a16="http://schemas.microsoft.com/office/drawing/2014/main" id="{BAA1B8C9-4105-42F6-7D24-A50B35681D5D}"/>
              </a:ext>
            </a:extLst>
          </p:cNvPr>
          <p:cNvGrpSpPr/>
          <p:nvPr/>
        </p:nvGrpSpPr>
        <p:grpSpPr>
          <a:xfrm>
            <a:off x="1190670" y="2842741"/>
            <a:ext cx="2071327" cy="1888710"/>
            <a:chOff x="4581985" y="1973843"/>
            <a:chExt cx="2071327" cy="1888710"/>
          </a:xfrm>
        </p:grpSpPr>
        <p:sp>
          <p:nvSpPr>
            <p:cNvPr id="31" name="矩形 30">
              <a:extLst>
                <a:ext uri="{FF2B5EF4-FFF2-40B4-BE49-F238E27FC236}">
                  <a16:creationId xmlns:a16="http://schemas.microsoft.com/office/drawing/2014/main" id="{BCFDA506-7C2F-A42B-81CA-C263B8ED85BB}"/>
                </a:ext>
              </a:extLst>
            </p:cNvPr>
            <p:cNvSpPr/>
            <p:nvPr/>
          </p:nvSpPr>
          <p:spPr>
            <a:xfrm>
              <a:off x="4581985" y="1973843"/>
              <a:ext cx="372592"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矩形 31">
              <a:extLst>
                <a:ext uri="{FF2B5EF4-FFF2-40B4-BE49-F238E27FC236}">
                  <a16:creationId xmlns:a16="http://schemas.microsoft.com/office/drawing/2014/main" id="{DAC42F3D-462D-A36A-5811-016B1B815936}"/>
                </a:ext>
              </a:extLst>
            </p:cNvPr>
            <p:cNvSpPr/>
            <p:nvPr/>
          </p:nvSpPr>
          <p:spPr>
            <a:xfrm>
              <a:off x="4581985" y="2481493"/>
              <a:ext cx="372592"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矩形 32">
              <a:extLst>
                <a:ext uri="{FF2B5EF4-FFF2-40B4-BE49-F238E27FC236}">
                  <a16:creationId xmlns:a16="http://schemas.microsoft.com/office/drawing/2014/main" id="{75E27182-10A6-B070-DB72-9947848865DD}"/>
                </a:ext>
              </a:extLst>
            </p:cNvPr>
            <p:cNvSpPr/>
            <p:nvPr/>
          </p:nvSpPr>
          <p:spPr>
            <a:xfrm>
              <a:off x="4581985" y="2989143"/>
              <a:ext cx="372592"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矩形 33">
              <a:extLst>
                <a:ext uri="{FF2B5EF4-FFF2-40B4-BE49-F238E27FC236}">
                  <a16:creationId xmlns:a16="http://schemas.microsoft.com/office/drawing/2014/main" id="{4E0C4772-9F3E-ACC3-C50A-00D5CF3B998D}"/>
                </a:ext>
              </a:extLst>
            </p:cNvPr>
            <p:cNvSpPr/>
            <p:nvPr/>
          </p:nvSpPr>
          <p:spPr>
            <a:xfrm>
              <a:off x="4581985" y="3496793"/>
              <a:ext cx="372592"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矩形 34">
              <a:extLst>
                <a:ext uri="{FF2B5EF4-FFF2-40B4-BE49-F238E27FC236}">
                  <a16:creationId xmlns:a16="http://schemas.microsoft.com/office/drawing/2014/main" id="{E8A458B4-228C-44EA-4611-7DE5FA8EF3A3}"/>
                </a:ext>
              </a:extLst>
            </p:cNvPr>
            <p:cNvSpPr/>
            <p:nvPr/>
          </p:nvSpPr>
          <p:spPr>
            <a:xfrm>
              <a:off x="5628815" y="1973843"/>
              <a:ext cx="372592" cy="36576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矩形 35">
              <a:extLst>
                <a:ext uri="{FF2B5EF4-FFF2-40B4-BE49-F238E27FC236}">
                  <a16:creationId xmlns:a16="http://schemas.microsoft.com/office/drawing/2014/main" id="{8DC96D00-06B9-6B71-FB87-E5CC81CCA0FE}"/>
                </a:ext>
              </a:extLst>
            </p:cNvPr>
            <p:cNvSpPr/>
            <p:nvPr/>
          </p:nvSpPr>
          <p:spPr>
            <a:xfrm>
              <a:off x="5628815" y="2481493"/>
              <a:ext cx="372592" cy="36576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矩形 36">
              <a:extLst>
                <a:ext uri="{FF2B5EF4-FFF2-40B4-BE49-F238E27FC236}">
                  <a16:creationId xmlns:a16="http://schemas.microsoft.com/office/drawing/2014/main" id="{66F94569-513B-F35A-814F-2DFF9B207A48}"/>
                </a:ext>
              </a:extLst>
            </p:cNvPr>
            <p:cNvSpPr/>
            <p:nvPr/>
          </p:nvSpPr>
          <p:spPr>
            <a:xfrm>
              <a:off x="5628815" y="2989143"/>
              <a:ext cx="372592" cy="36576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矩形 37">
              <a:extLst>
                <a:ext uri="{FF2B5EF4-FFF2-40B4-BE49-F238E27FC236}">
                  <a16:creationId xmlns:a16="http://schemas.microsoft.com/office/drawing/2014/main" id="{A1C2443E-4992-88E5-0F17-E9A362D9EF6B}"/>
                </a:ext>
              </a:extLst>
            </p:cNvPr>
            <p:cNvSpPr/>
            <p:nvPr/>
          </p:nvSpPr>
          <p:spPr>
            <a:xfrm>
              <a:off x="5628815" y="3496793"/>
              <a:ext cx="372592" cy="36576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矩形 38">
              <a:extLst>
                <a:ext uri="{FF2B5EF4-FFF2-40B4-BE49-F238E27FC236}">
                  <a16:creationId xmlns:a16="http://schemas.microsoft.com/office/drawing/2014/main" id="{5237C554-59AD-DACD-0E72-79188DE35C23}"/>
                </a:ext>
              </a:extLst>
            </p:cNvPr>
            <p:cNvSpPr/>
            <p:nvPr/>
          </p:nvSpPr>
          <p:spPr>
            <a:xfrm>
              <a:off x="5105400" y="1973843"/>
              <a:ext cx="372592" cy="36576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矩形 39">
              <a:extLst>
                <a:ext uri="{FF2B5EF4-FFF2-40B4-BE49-F238E27FC236}">
                  <a16:creationId xmlns:a16="http://schemas.microsoft.com/office/drawing/2014/main" id="{684FF015-F99B-FE5F-531C-83152FF4ADB7}"/>
                </a:ext>
              </a:extLst>
            </p:cNvPr>
            <p:cNvSpPr/>
            <p:nvPr/>
          </p:nvSpPr>
          <p:spPr>
            <a:xfrm>
              <a:off x="5051536" y="2446810"/>
              <a:ext cx="372592" cy="3657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矩形 40">
              <a:extLst>
                <a:ext uri="{FF2B5EF4-FFF2-40B4-BE49-F238E27FC236}">
                  <a16:creationId xmlns:a16="http://schemas.microsoft.com/office/drawing/2014/main" id="{3CC61E5F-E788-CC39-FBC2-E9884D9F272A}"/>
                </a:ext>
              </a:extLst>
            </p:cNvPr>
            <p:cNvSpPr/>
            <p:nvPr/>
          </p:nvSpPr>
          <p:spPr>
            <a:xfrm>
              <a:off x="5167673" y="2911580"/>
              <a:ext cx="372592" cy="36576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矩形 41">
              <a:extLst>
                <a:ext uri="{FF2B5EF4-FFF2-40B4-BE49-F238E27FC236}">
                  <a16:creationId xmlns:a16="http://schemas.microsoft.com/office/drawing/2014/main" id="{6FA64CB2-8E8B-F683-AA5D-899E6E982320}"/>
                </a:ext>
              </a:extLst>
            </p:cNvPr>
            <p:cNvSpPr/>
            <p:nvPr/>
          </p:nvSpPr>
          <p:spPr>
            <a:xfrm>
              <a:off x="5036820" y="3384545"/>
              <a:ext cx="372592" cy="36576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矩形 42">
              <a:extLst>
                <a:ext uri="{FF2B5EF4-FFF2-40B4-BE49-F238E27FC236}">
                  <a16:creationId xmlns:a16="http://schemas.microsoft.com/office/drawing/2014/main" id="{5237DD85-50C7-96AF-BA20-A301E80C1BDC}"/>
                </a:ext>
              </a:extLst>
            </p:cNvPr>
            <p:cNvSpPr/>
            <p:nvPr/>
          </p:nvSpPr>
          <p:spPr>
            <a:xfrm>
              <a:off x="6089957" y="2009718"/>
              <a:ext cx="372592" cy="36576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矩形 43">
              <a:extLst>
                <a:ext uri="{FF2B5EF4-FFF2-40B4-BE49-F238E27FC236}">
                  <a16:creationId xmlns:a16="http://schemas.microsoft.com/office/drawing/2014/main" id="{5B97745A-8481-960F-3EB3-A88A9059DF52}"/>
                </a:ext>
              </a:extLst>
            </p:cNvPr>
            <p:cNvSpPr/>
            <p:nvPr/>
          </p:nvSpPr>
          <p:spPr>
            <a:xfrm>
              <a:off x="6280720" y="2439878"/>
              <a:ext cx="372592" cy="3657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矩形 44">
              <a:extLst>
                <a:ext uri="{FF2B5EF4-FFF2-40B4-BE49-F238E27FC236}">
                  <a16:creationId xmlns:a16="http://schemas.microsoft.com/office/drawing/2014/main" id="{9E8C47E8-0141-770C-747C-995286DA714A}"/>
                </a:ext>
              </a:extLst>
            </p:cNvPr>
            <p:cNvSpPr/>
            <p:nvPr/>
          </p:nvSpPr>
          <p:spPr>
            <a:xfrm>
              <a:off x="6089957" y="2934439"/>
              <a:ext cx="372592" cy="3657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矩形 45">
              <a:extLst>
                <a:ext uri="{FF2B5EF4-FFF2-40B4-BE49-F238E27FC236}">
                  <a16:creationId xmlns:a16="http://schemas.microsoft.com/office/drawing/2014/main" id="{316417F6-3428-3A4F-6759-8765B8804E7B}"/>
                </a:ext>
              </a:extLst>
            </p:cNvPr>
            <p:cNvSpPr/>
            <p:nvPr/>
          </p:nvSpPr>
          <p:spPr>
            <a:xfrm>
              <a:off x="6220810" y="3354903"/>
              <a:ext cx="372592" cy="3657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729781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9B2B04A-5EF8-9CCD-CA72-B7A1E8838A23}"/>
              </a:ext>
            </a:extLst>
          </p:cNvPr>
          <p:cNvSpPr>
            <a:spLocks noGrp="1"/>
          </p:cNvSpPr>
          <p:nvPr>
            <p:ph type="sldNum" sz="quarter" idx="12"/>
          </p:nvPr>
        </p:nvSpPr>
        <p:spPr/>
        <p:txBody>
          <a:bodyPr/>
          <a:lstStyle/>
          <a:p>
            <a:fld id="{C399462D-D873-47C0-B287-693A0FDAC09B}" type="slidenum">
              <a:rPr lang="zh-CN" altLang="en-US" smtClean="0"/>
              <a:t>29</a:t>
            </a:fld>
            <a:endParaRPr lang="zh-CN" altLang="en-US"/>
          </a:p>
        </p:txBody>
      </p:sp>
      <p:sp>
        <p:nvSpPr>
          <p:cNvPr id="9" name="Title 1">
            <a:extLst>
              <a:ext uri="{FF2B5EF4-FFF2-40B4-BE49-F238E27FC236}">
                <a16:creationId xmlns:a16="http://schemas.microsoft.com/office/drawing/2014/main" id="{E9D0763C-7A25-F89D-9A6E-7CACC62E4E3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Semi-structured data (2)</a:t>
            </a:r>
          </a:p>
        </p:txBody>
      </p:sp>
      <p:sp>
        <p:nvSpPr>
          <p:cNvPr id="74" name="文本框 73">
            <a:extLst>
              <a:ext uri="{FF2B5EF4-FFF2-40B4-BE49-F238E27FC236}">
                <a16:creationId xmlns:a16="http://schemas.microsoft.com/office/drawing/2014/main" id="{2F23D6FF-7319-438C-BF55-F55ABEAA24D6}"/>
              </a:ext>
            </a:extLst>
          </p:cNvPr>
          <p:cNvSpPr txBox="1"/>
          <p:nvPr/>
        </p:nvSpPr>
        <p:spPr>
          <a:xfrm>
            <a:off x="4725976" y="1588990"/>
            <a:ext cx="7044033" cy="523220"/>
          </a:xfrm>
          <a:prstGeom prst="rect">
            <a:avLst/>
          </a:prstGeom>
          <a:noFill/>
        </p:spPr>
        <p:txBody>
          <a:bodyPr wrap="square" rtlCol="0">
            <a:spAutoFit/>
          </a:bodyPr>
          <a:lstStyle/>
          <a:p>
            <a:pPr>
              <a:spcAft>
                <a:spcPts val="800"/>
              </a:spcAft>
            </a:pPr>
            <a:r>
              <a:rPr lang="en-US" sz="2800" dirty="0">
                <a:latin typeface="Calibri" panose="020F0502020204030204" pitchFamily="34" charset="0"/>
                <a:cs typeface="Calibri" panose="020F0502020204030204" pitchFamily="34" charset="0"/>
              </a:rPr>
              <a:t>Sources of semi-structured data</a:t>
            </a:r>
          </a:p>
        </p:txBody>
      </p:sp>
      <p:grpSp>
        <p:nvGrpSpPr>
          <p:cNvPr id="30" name="组合 29">
            <a:extLst>
              <a:ext uri="{FF2B5EF4-FFF2-40B4-BE49-F238E27FC236}">
                <a16:creationId xmlns:a16="http://schemas.microsoft.com/office/drawing/2014/main" id="{BAA1B8C9-4105-42F6-7D24-A50B35681D5D}"/>
              </a:ext>
            </a:extLst>
          </p:cNvPr>
          <p:cNvGrpSpPr/>
          <p:nvPr/>
        </p:nvGrpSpPr>
        <p:grpSpPr>
          <a:xfrm>
            <a:off x="1370007" y="2054656"/>
            <a:ext cx="2071327" cy="1888710"/>
            <a:chOff x="4581985" y="1973843"/>
            <a:chExt cx="2071327" cy="1888710"/>
          </a:xfrm>
        </p:grpSpPr>
        <p:sp>
          <p:nvSpPr>
            <p:cNvPr id="31" name="矩形 30">
              <a:extLst>
                <a:ext uri="{FF2B5EF4-FFF2-40B4-BE49-F238E27FC236}">
                  <a16:creationId xmlns:a16="http://schemas.microsoft.com/office/drawing/2014/main" id="{BCFDA506-7C2F-A42B-81CA-C263B8ED85BB}"/>
                </a:ext>
              </a:extLst>
            </p:cNvPr>
            <p:cNvSpPr/>
            <p:nvPr/>
          </p:nvSpPr>
          <p:spPr>
            <a:xfrm>
              <a:off x="4581985" y="1973843"/>
              <a:ext cx="372592"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矩形 31">
              <a:extLst>
                <a:ext uri="{FF2B5EF4-FFF2-40B4-BE49-F238E27FC236}">
                  <a16:creationId xmlns:a16="http://schemas.microsoft.com/office/drawing/2014/main" id="{DAC42F3D-462D-A36A-5811-016B1B815936}"/>
                </a:ext>
              </a:extLst>
            </p:cNvPr>
            <p:cNvSpPr/>
            <p:nvPr/>
          </p:nvSpPr>
          <p:spPr>
            <a:xfrm>
              <a:off x="4581985" y="2481493"/>
              <a:ext cx="372592"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矩形 32">
              <a:extLst>
                <a:ext uri="{FF2B5EF4-FFF2-40B4-BE49-F238E27FC236}">
                  <a16:creationId xmlns:a16="http://schemas.microsoft.com/office/drawing/2014/main" id="{75E27182-10A6-B070-DB72-9947848865DD}"/>
                </a:ext>
              </a:extLst>
            </p:cNvPr>
            <p:cNvSpPr/>
            <p:nvPr/>
          </p:nvSpPr>
          <p:spPr>
            <a:xfrm>
              <a:off x="4581985" y="2989143"/>
              <a:ext cx="372592"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矩形 33">
              <a:extLst>
                <a:ext uri="{FF2B5EF4-FFF2-40B4-BE49-F238E27FC236}">
                  <a16:creationId xmlns:a16="http://schemas.microsoft.com/office/drawing/2014/main" id="{4E0C4772-9F3E-ACC3-C50A-00D5CF3B998D}"/>
                </a:ext>
              </a:extLst>
            </p:cNvPr>
            <p:cNvSpPr/>
            <p:nvPr/>
          </p:nvSpPr>
          <p:spPr>
            <a:xfrm>
              <a:off x="4581985" y="3496793"/>
              <a:ext cx="372592"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矩形 34">
              <a:extLst>
                <a:ext uri="{FF2B5EF4-FFF2-40B4-BE49-F238E27FC236}">
                  <a16:creationId xmlns:a16="http://schemas.microsoft.com/office/drawing/2014/main" id="{E8A458B4-228C-44EA-4611-7DE5FA8EF3A3}"/>
                </a:ext>
              </a:extLst>
            </p:cNvPr>
            <p:cNvSpPr/>
            <p:nvPr/>
          </p:nvSpPr>
          <p:spPr>
            <a:xfrm>
              <a:off x="5628815" y="1973843"/>
              <a:ext cx="372592" cy="36576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矩形 35">
              <a:extLst>
                <a:ext uri="{FF2B5EF4-FFF2-40B4-BE49-F238E27FC236}">
                  <a16:creationId xmlns:a16="http://schemas.microsoft.com/office/drawing/2014/main" id="{8DC96D00-06B9-6B71-FB87-E5CC81CCA0FE}"/>
                </a:ext>
              </a:extLst>
            </p:cNvPr>
            <p:cNvSpPr/>
            <p:nvPr/>
          </p:nvSpPr>
          <p:spPr>
            <a:xfrm>
              <a:off x="5628815" y="2481493"/>
              <a:ext cx="372592" cy="36576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矩形 36">
              <a:extLst>
                <a:ext uri="{FF2B5EF4-FFF2-40B4-BE49-F238E27FC236}">
                  <a16:creationId xmlns:a16="http://schemas.microsoft.com/office/drawing/2014/main" id="{66F94569-513B-F35A-814F-2DFF9B207A48}"/>
                </a:ext>
              </a:extLst>
            </p:cNvPr>
            <p:cNvSpPr/>
            <p:nvPr/>
          </p:nvSpPr>
          <p:spPr>
            <a:xfrm>
              <a:off x="5628815" y="2989143"/>
              <a:ext cx="372592" cy="36576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矩形 37">
              <a:extLst>
                <a:ext uri="{FF2B5EF4-FFF2-40B4-BE49-F238E27FC236}">
                  <a16:creationId xmlns:a16="http://schemas.microsoft.com/office/drawing/2014/main" id="{A1C2443E-4992-88E5-0F17-E9A362D9EF6B}"/>
                </a:ext>
              </a:extLst>
            </p:cNvPr>
            <p:cNvSpPr/>
            <p:nvPr/>
          </p:nvSpPr>
          <p:spPr>
            <a:xfrm>
              <a:off x="5628815" y="3496793"/>
              <a:ext cx="372592" cy="36576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矩形 38">
              <a:extLst>
                <a:ext uri="{FF2B5EF4-FFF2-40B4-BE49-F238E27FC236}">
                  <a16:creationId xmlns:a16="http://schemas.microsoft.com/office/drawing/2014/main" id="{5237C554-59AD-DACD-0E72-79188DE35C23}"/>
                </a:ext>
              </a:extLst>
            </p:cNvPr>
            <p:cNvSpPr/>
            <p:nvPr/>
          </p:nvSpPr>
          <p:spPr>
            <a:xfrm>
              <a:off x="5105400" y="1973843"/>
              <a:ext cx="372592" cy="36576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矩形 39">
              <a:extLst>
                <a:ext uri="{FF2B5EF4-FFF2-40B4-BE49-F238E27FC236}">
                  <a16:creationId xmlns:a16="http://schemas.microsoft.com/office/drawing/2014/main" id="{684FF015-F99B-FE5F-531C-83152FF4ADB7}"/>
                </a:ext>
              </a:extLst>
            </p:cNvPr>
            <p:cNvSpPr/>
            <p:nvPr/>
          </p:nvSpPr>
          <p:spPr>
            <a:xfrm>
              <a:off x="5051536" y="2446810"/>
              <a:ext cx="372592" cy="3657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矩形 40">
              <a:extLst>
                <a:ext uri="{FF2B5EF4-FFF2-40B4-BE49-F238E27FC236}">
                  <a16:creationId xmlns:a16="http://schemas.microsoft.com/office/drawing/2014/main" id="{3CC61E5F-E788-CC39-FBC2-E9884D9F272A}"/>
                </a:ext>
              </a:extLst>
            </p:cNvPr>
            <p:cNvSpPr/>
            <p:nvPr/>
          </p:nvSpPr>
          <p:spPr>
            <a:xfrm>
              <a:off x="5167673" y="2911580"/>
              <a:ext cx="372592" cy="36576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矩形 41">
              <a:extLst>
                <a:ext uri="{FF2B5EF4-FFF2-40B4-BE49-F238E27FC236}">
                  <a16:creationId xmlns:a16="http://schemas.microsoft.com/office/drawing/2014/main" id="{6FA64CB2-8E8B-F683-AA5D-899E6E982320}"/>
                </a:ext>
              </a:extLst>
            </p:cNvPr>
            <p:cNvSpPr/>
            <p:nvPr/>
          </p:nvSpPr>
          <p:spPr>
            <a:xfrm>
              <a:off x="5036820" y="3384545"/>
              <a:ext cx="372592" cy="36576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矩形 42">
              <a:extLst>
                <a:ext uri="{FF2B5EF4-FFF2-40B4-BE49-F238E27FC236}">
                  <a16:creationId xmlns:a16="http://schemas.microsoft.com/office/drawing/2014/main" id="{5237DD85-50C7-96AF-BA20-A301E80C1BDC}"/>
                </a:ext>
              </a:extLst>
            </p:cNvPr>
            <p:cNvSpPr/>
            <p:nvPr/>
          </p:nvSpPr>
          <p:spPr>
            <a:xfrm>
              <a:off x="6089957" y="2009718"/>
              <a:ext cx="372592" cy="36576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矩形 43">
              <a:extLst>
                <a:ext uri="{FF2B5EF4-FFF2-40B4-BE49-F238E27FC236}">
                  <a16:creationId xmlns:a16="http://schemas.microsoft.com/office/drawing/2014/main" id="{5B97745A-8481-960F-3EB3-A88A9059DF52}"/>
                </a:ext>
              </a:extLst>
            </p:cNvPr>
            <p:cNvSpPr/>
            <p:nvPr/>
          </p:nvSpPr>
          <p:spPr>
            <a:xfrm>
              <a:off x="6280720" y="2439878"/>
              <a:ext cx="372592" cy="3657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矩形 44">
              <a:extLst>
                <a:ext uri="{FF2B5EF4-FFF2-40B4-BE49-F238E27FC236}">
                  <a16:creationId xmlns:a16="http://schemas.microsoft.com/office/drawing/2014/main" id="{9E8C47E8-0141-770C-747C-995286DA714A}"/>
                </a:ext>
              </a:extLst>
            </p:cNvPr>
            <p:cNvSpPr/>
            <p:nvPr/>
          </p:nvSpPr>
          <p:spPr>
            <a:xfrm>
              <a:off x="6089957" y="2934439"/>
              <a:ext cx="372592" cy="3657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矩形 45">
              <a:extLst>
                <a:ext uri="{FF2B5EF4-FFF2-40B4-BE49-F238E27FC236}">
                  <a16:creationId xmlns:a16="http://schemas.microsoft.com/office/drawing/2014/main" id="{316417F6-3428-3A4F-6759-8765B8804E7B}"/>
                </a:ext>
              </a:extLst>
            </p:cNvPr>
            <p:cNvSpPr/>
            <p:nvPr/>
          </p:nvSpPr>
          <p:spPr>
            <a:xfrm>
              <a:off x="6220810" y="3354903"/>
              <a:ext cx="372592" cy="3657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图片 21">
            <a:extLst>
              <a:ext uri="{FF2B5EF4-FFF2-40B4-BE49-F238E27FC236}">
                <a16:creationId xmlns:a16="http://schemas.microsoft.com/office/drawing/2014/main" id="{3351BEDD-8872-BBD2-C332-A5CD9D79ACD1}"/>
              </a:ext>
            </a:extLst>
          </p:cNvPr>
          <p:cNvPicPr>
            <a:picLocks noChangeAspect="1"/>
          </p:cNvPicPr>
          <p:nvPr/>
        </p:nvPicPr>
        <p:blipFill rotWithShape="1">
          <a:blip r:embed="rId2"/>
          <a:srcRect l="40084"/>
          <a:stretch/>
        </p:blipFill>
        <p:spPr>
          <a:xfrm>
            <a:off x="5055728" y="2376272"/>
            <a:ext cx="4372069" cy="3936150"/>
          </a:xfrm>
          <a:prstGeom prst="rect">
            <a:avLst/>
          </a:prstGeom>
        </p:spPr>
      </p:pic>
      <p:sp>
        <p:nvSpPr>
          <p:cNvPr id="2" name="文本框 1">
            <a:extLst>
              <a:ext uri="{FF2B5EF4-FFF2-40B4-BE49-F238E27FC236}">
                <a16:creationId xmlns:a16="http://schemas.microsoft.com/office/drawing/2014/main" id="{BBC19775-7D82-1095-C771-0EFB760441F1}"/>
              </a:ext>
            </a:extLst>
          </p:cNvPr>
          <p:cNvSpPr txBox="1"/>
          <p:nvPr/>
        </p:nvSpPr>
        <p:spPr>
          <a:xfrm>
            <a:off x="8336581" y="3943366"/>
            <a:ext cx="3929061" cy="2308324"/>
          </a:xfrm>
          <a:prstGeom prst="rect">
            <a:avLst/>
          </a:prstGeom>
          <a:noFill/>
        </p:spPr>
        <p:txBody>
          <a:bodyPr wrap="square" rtlCol="0">
            <a:spAutoFit/>
          </a:bodyPr>
          <a:lstStyle/>
          <a:p>
            <a:pPr algn="ctr"/>
            <a:r>
              <a:rPr lang="en-US" sz="2400" b="1" i="0" dirty="0">
                <a:solidFill>
                  <a:srgbClr val="1F1F1F"/>
                </a:solidFill>
                <a:effectLst/>
                <a:latin typeface="Calibri" panose="020F0502020204030204" pitchFamily="34" charset="0"/>
                <a:cs typeface="Calibri" panose="020F0502020204030204" pitchFamily="34" charset="0"/>
              </a:rPr>
              <a:t>XML</a:t>
            </a:r>
            <a:r>
              <a:rPr lang="en-US" sz="2400" b="0" i="0" dirty="0">
                <a:solidFill>
                  <a:srgbClr val="1F1F1F"/>
                </a:solidFill>
                <a:effectLst/>
                <a:latin typeface="Calibri" panose="020F0502020204030204" pitchFamily="34" charset="0"/>
                <a:cs typeface="Calibri" panose="020F0502020204030204" pitchFamily="34" charset="0"/>
              </a:rPr>
              <a:t> and </a:t>
            </a:r>
            <a:r>
              <a:rPr lang="en-US" sz="2400" b="1" i="0" dirty="0">
                <a:solidFill>
                  <a:srgbClr val="1F1F1F"/>
                </a:solidFill>
                <a:effectLst/>
                <a:latin typeface="Calibri" panose="020F0502020204030204" pitchFamily="34" charset="0"/>
                <a:cs typeface="Calibri" panose="020F0502020204030204" pitchFamily="34" charset="0"/>
              </a:rPr>
              <a:t>JSON</a:t>
            </a:r>
            <a:r>
              <a:rPr lang="en-US" sz="2400" b="0" i="0" dirty="0">
                <a:solidFill>
                  <a:srgbClr val="1F1F1F"/>
                </a:solidFill>
                <a:effectLst/>
                <a:latin typeface="Calibri" panose="020F0502020204030204" pitchFamily="34" charset="0"/>
                <a:cs typeface="Calibri" panose="020F0502020204030204" pitchFamily="34" charset="0"/>
              </a:rPr>
              <a:t> allow users to </a:t>
            </a:r>
            <a:r>
              <a:rPr lang="en-US" sz="2400" b="1" i="0" dirty="0">
                <a:solidFill>
                  <a:srgbClr val="1F1F1F"/>
                </a:solidFill>
                <a:effectLst/>
                <a:latin typeface="Calibri" panose="020F0502020204030204" pitchFamily="34" charset="0"/>
                <a:cs typeface="Calibri" panose="020F0502020204030204" pitchFamily="34" charset="0"/>
              </a:rPr>
              <a:t>define tags and</a:t>
            </a:r>
            <a:r>
              <a:rPr lang="en-US" sz="2400" b="0" i="0" dirty="0">
                <a:solidFill>
                  <a:srgbClr val="1F1F1F"/>
                </a:solidFill>
                <a:effectLst/>
                <a:latin typeface="Calibri" panose="020F0502020204030204" pitchFamily="34" charset="0"/>
                <a:cs typeface="Calibri" panose="020F0502020204030204" pitchFamily="34" charset="0"/>
              </a:rPr>
              <a:t> </a:t>
            </a:r>
            <a:r>
              <a:rPr lang="en-US" sz="2400" b="1" i="0" dirty="0">
                <a:solidFill>
                  <a:srgbClr val="1F1F1F"/>
                </a:solidFill>
                <a:effectLst/>
                <a:latin typeface="Calibri" panose="020F0502020204030204" pitchFamily="34" charset="0"/>
                <a:cs typeface="Calibri" panose="020F0502020204030204" pitchFamily="34" charset="0"/>
              </a:rPr>
              <a:t>attributes to store data </a:t>
            </a:r>
            <a:r>
              <a:rPr lang="en-US" sz="2400" b="0" i="0" dirty="0">
                <a:solidFill>
                  <a:srgbClr val="1F1F1F"/>
                </a:solidFill>
                <a:effectLst/>
                <a:latin typeface="Calibri" panose="020F0502020204030204" pitchFamily="34" charset="0"/>
                <a:cs typeface="Calibri" panose="020F0502020204030204" pitchFamily="34" charset="0"/>
              </a:rPr>
              <a:t>in a hierarchical form and are used widely to store and exchange semi-structured data. </a:t>
            </a:r>
            <a:endParaRPr lang="en-US" sz="2400"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606B0992-FD00-3A47-ABA9-D3426C4CD6EB}"/>
              </a:ext>
            </a:extLst>
          </p:cNvPr>
          <p:cNvPicPr>
            <a:picLocks noChangeAspect="1"/>
          </p:cNvPicPr>
          <p:nvPr/>
        </p:nvPicPr>
        <p:blipFill>
          <a:blip r:embed="rId3"/>
          <a:stretch>
            <a:fillRect/>
          </a:stretch>
        </p:blipFill>
        <p:spPr>
          <a:xfrm>
            <a:off x="314833" y="4514724"/>
            <a:ext cx="4411143" cy="1736966"/>
          </a:xfrm>
          <a:prstGeom prst="rect">
            <a:avLst/>
          </a:prstGeom>
        </p:spPr>
      </p:pic>
    </p:spTree>
    <p:extLst>
      <p:ext uri="{BB962C8B-B14F-4D97-AF65-F5344CB8AC3E}">
        <p14:creationId xmlns:p14="http://schemas.microsoft.com/office/powerpoint/2010/main" val="3912776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Outline</a:t>
            </a:r>
          </a:p>
        </p:txBody>
      </p:sp>
      <p:sp>
        <p:nvSpPr>
          <p:cNvPr id="3" name="Content Placeholder 2">
            <a:extLst>
              <a:ext uri="{FF2B5EF4-FFF2-40B4-BE49-F238E27FC236}">
                <a16:creationId xmlns:a16="http://schemas.microsoft.com/office/drawing/2014/main" id="{91F4578D-89AC-A04F-B795-76C0F1D88CF4}"/>
              </a:ext>
            </a:extLst>
          </p:cNvPr>
          <p:cNvSpPr>
            <a:spLocks noGrp="1"/>
          </p:cNvSpPr>
          <p:nvPr>
            <p:ph idx="1"/>
          </p:nvPr>
        </p:nvSpPr>
        <p:spPr/>
        <p:txBody>
          <a:bodyPr>
            <a:normAutofit/>
          </a:bodyPr>
          <a:lstStyle/>
          <a:p>
            <a:pPr>
              <a:lnSpc>
                <a:spcPct val="150000"/>
              </a:lnSpc>
            </a:pPr>
            <a:r>
              <a:rPr lang="en-US" dirty="0">
                <a:solidFill>
                  <a:srgbClr val="FF0000"/>
                </a:solidFill>
                <a:latin typeface="Calibri" panose="020F0502020204030204" pitchFamily="34" charset="0"/>
                <a:cs typeface="Calibri" panose="020F0502020204030204" pitchFamily="34" charset="0"/>
              </a:rPr>
              <a:t>1. Course organization</a:t>
            </a:r>
          </a:p>
          <a:p>
            <a:pPr>
              <a:lnSpc>
                <a:spcPct val="150000"/>
              </a:lnSpc>
            </a:pPr>
            <a:r>
              <a:rPr lang="en-US" dirty="0">
                <a:latin typeface="Calibri" panose="020F0502020204030204" pitchFamily="34" charset="0"/>
                <a:cs typeface="Calibri" panose="020F0502020204030204" pitchFamily="34" charset="0"/>
              </a:rPr>
              <a:t>2. O</a:t>
            </a:r>
            <a:r>
              <a:rPr lang="en-US" altLang="zh-CN" dirty="0">
                <a:latin typeface="Calibri" panose="020F0502020204030204" pitchFamily="34" charset="0"/>
                <a:cs typeface="Calibri" panose="020F0502020204030204" pitchFamily="34" charset="0"/>
              </a:rPr>
              <a:t>verview of the data engineering ecosystem</a:t>
            </a:r>
            <a:endParaRPr lang="en-US" dirty="0">
              <a:latin typeface="Calibri" panose="020F0502020204030204" pitchFamily="34" charset="0"/>
              <a:cs typeface="Calibri" panose="020F0502020204030204" pitchFamily="34" charset="0"/>
            </a:endParaRPr>
          </a:p>
          <a:p>
            <a:pPr>
              <a:lnSpc>
                <a:spcPct val="150000"/>
              </a:lnSpc>
            </a:pPr>
            <a:r>
              <a:rPr lang="en-US" dirty="0">
                <a:latin typeface="Calibri" panose="020F0502020204030204" pitchFamily="34" charset="0"/>
                <a:cs typeface="Calibri" panose="020F0502020204030204" pitchFamily="34" charset="0"/>
              </a:rPr>
              <a:t>3. Types of data</a:t>
            </a:r>
          </a:p>
          <a:p>
            <a:pPr>
              <a:lnSpc>
                <a:spcPct val="150000"/>
              </a:lnSpc>
            </a:pPr>
            <a:r>
              <a:rPr lang="en-US" altLang="zh-CN" dirty="0">
                <a:latin typeface="Calibri" panose="020F0502020204030204" pitchFamily="34" charset="0"/>
                <a:cs typeface="Calibri" panose="020F0502020204030204" pitchFamily="34" charset="0"/>
              </a:rPr>
              <a:t>4.</a:t>
            </a:r>
            <a:r>
              <a:rPr lang="zh-CN" altLang="en-US" dirty="0">
                <a:latin typeface="Calibri" panose="020F0502020204030204" pitchFamily="34" charset="0"/>
                <a:cs typeface="Calibri" panose="020F0502020204030204" pitchFamily="34" charset="0"/>
              </a:rPr>
              <a:t> </a:t>
            </a:r>
            <a:r>
              <a:rPr lang="en-US" altLang="zh-CN" dirty="0">
                <a:latin typeface="Calibri" panose="020F0502020204030204" pitchFamily="34" charset="0"/>
                <a:cs typeface="Calibri" panose="020F0502020204030204" pitchFamily="34" charset="0"/>
              </a:rPr>
              <a:t>Languages and tools for data professionals</a:t>
            </a:r>
            <a:endParaRPr lang="en-US"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3</a:t>
            </a:fld>
            <a:endParaRPr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484490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9B2B04A-5EF8-9CCD-CA72-B7A1E8838A23}"/>
              </a:ext>
            </a:extLst>
          </p:cNvPr>
          <p:cNvSpPr>
            <a:spLocks noGrp="1"/>
          </p:cNvSpPr>
          <p:nvPr>
            <p:ph type="sldNum" sz="quarter" idx="12"/>
          </p:nvPr>
        </p:nvSpPr>
        <p:spPr/>
        <p:txBody>
          <a:bodyPr/>
          <a:lstStyle/>
          <a:p>
            <a:fld id="{C399462D-D873-47C0-B287-693A0FDAC09B}" type="slidenum">
              <a:rPr lang="zh-CN" altLang="en-US" smtClean="0"/>
              <a:t>30</a:t>
            </a:fld>
            <a:endParaRPr lang="zh-CN" altLang="en-US"/>
          </a:p>
        </p:txBody>
      </p:sp>
      <p:sp>
        <p:nvSpPr>
          <p:cNvPr id="9" name="Title 1">
            <a:extLst>
              <a:ext uri="{FF2B5EF4-FFF2-40B4-BE49-F238E27FC236}">
                <a16:creationId xmlns:a16="http://schemas.microsoft.com/office/drawing/2014/main" id="{E9D0763C-7A25-F89D-9A6E-7CACC62E4E3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Unstructured data (1)</a:t>
            </a:r>
          </a:p>
        </p:txBody>
      </p:sp>
      <p:sp>
        <p:nvSpPr>
          <p:cNvPr id="74" name="文本框 73">
            <a:extLst>
              <a:ext uri="{FF2B5EF4-FFF2-40B4-BE49-F238E27FC236}">
                <a16:creationId xmlns:a16="http://schemas.microsoft.com/office/drawing/2014/main" id="{2F23D6FF-7319-438C-BF55-F55ABEAA24D6}"/>
              </a:ext>
            </a:extLst>
          </p:cNvPr>
          <p:cNvSpPr txBox="1"/>
          <p:nvPr/>
        </p:nvSpPr>
        <p:spPr>
          <a:xfrm>
            <a:off x="4058679" y="2146473"/>
            <a:ext cx="7475373" cy="3411062"/>
          </a:xfrm>
          <a:prstGeom prst="rect">
            <a:avLst/>
          </a:prstGeom>
          <a:noFill/>
        </p:spPr>
        <p:txBody>
          <a:bodyPr wrap="square" rtlCol="0">
            <a:spAutoFit/>
          </a:bodyPr>
          <a:lstStyle/>
          <a:p>
            <a:pPr marL="285750" indent="-285750">
              <a:lnSpc>
                <a:spcPct val="150000"/>
              </a:lnSpc>
              <a:spcAft>
                <a:spcPts val="600"/>
              </a:spcAft>
              <a:buFont typeface="Arial" panose="020B0604020202020204" pitchFamily="34" charset="0"/>
              <a:buChar char="•"/>
            </a:pPr>
            <a:r>
              <a:rPr lang="en-US" sz="2800" dirty="0">
                <a:latin typeface="Calibri" panose="020F0502020204030204" pitchFamily="34" charset="0"/>
                <a:cs typeface="Calibri" panose="020F0502020204030204" pitchFamily="34" charset="0"/>
              </a:rPr>
              <a:t>Does not have an easily identifiable structure.</a:t>
            </a:r>
          </a:p>
          <a:p>
            <a:pPr marL="285750" indent="-285750">
              <a:lnSpc>
                <a:spcPct val="150000"/>
              </a:lnSpc>
              <a:spcAft>
                <a:spcPts val="600"/>
              </a:spcAft>
              <a:buFont typeface="Arial" panose="020B0604020202020204" pitchFamily="34" charset="0"/>
              <a:buChar char="•"/>
            </a:pPr>
            <a:r>
              <a:rPr lang="en-US" sz="2800" dirty="0">
                <a:latin typeface="Calibri" panose="020F0502020204030204" pitchFamily="34" charset="0"/>
                <a:cs typeface="Calibri" panose="020F0502020204030204" pitchFamily="34" charset="0"/>
              </a:rPr>
              <a:t>Cannot be organized in a mainstream relational database in the form of rows and columns.</a:t>
            </a:r>
          </a:p>
          <a:p>
            <a:pPr marL="285750" indent="-285750">
              <a:lnSpc>
                <a:spcPct val="150000"/>
              </a:lnSpc>
              <a:spcAft>
                <a:spcPts val="600"/>
              </a:spcAft>
              <a:buFont typeface="Arial" panose="020B0604020202020204" pitchFamily="34" charset="0"/>
              <a:buChar char="•"/>
            </a:pPr>
            <a:r>
              <a:rPr lang="en-US" sz="2800" dirty="0">
                <a:latin typeface="Calibri" panose="020F0502020204030204" pitchFamily="34" charset="0"/>
                <a:cs typeface="Calibri" panose="020F0502020204030204" pitchFamily="34" charset="0"/>
              </a:rPr>
              <a:t>Does not follow any particular format, sequence semantics, or rules.</a:t>
            </a:r>
          </a:p>
        </p:txBody>
      </p:sp>
      <p:grpSp>
        <p:nvGrpSpPr>
          <p:cNvPr id="22" name="组合 21">
            <a:extLst>
              <a:ext uri="{FF2B5EF4-FFF2-40B4-BE49-F238E27FC236}">
                <a16:creationId xmlns:a16="http://schemas.microsoft.com/office/drawing/2014/main" id="{CA8B0567-60CB-1541-33BC-154A127804EC}"/>
              </a:ext>
            </a:extLst>
          </p:cNvPr>
          <p:cNvGrpSpPr/>
          <p:nvPr/>
        </p:nvGrpSpPr>
        <p:grpSpPr>
          <a:xfrm>
            <a:off x="970106" y="2559042"/>
            <a:ext cx="2091165" cy="1894387"/>
            <a:chOff x="8301465" y="1968166"/>
            <a:chExt cx="2091165" cy="1894387"/>
          </a:xfrm>
        </p:grpSpPr>
        <p:sp>
          <p:nvSpPr>
            <p:cNvPr id="23" name="矩形 22">
              <a:extLst>
                <a:ext uri="{FF2B5EF4-FFF2-40B4-BE49-F238E27FC236}">
                  <a16:creationId xmlns:a16="http://schemas.microsoft.com/office/drawing/2014/main" id="{BD8009B7-8949-97AD-9B50-E5FBE70424F6}"/>
                </a:ext>
              </a:extLst>
            </p:cNvPr>
            <p:cNvSpPr/>
            <p:nvPr/>
          </p:nvSpPr>
          <p:spPr>
            <a:xfrm>
              <a:off x="8381213" y="1973843"/>
              <a:ext cx="372592" cy="36576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矩形 23">
              <a:extLst>
                <a:ext uri="{FF2B5EF4-FFF2-40B4-BE49-F238E27FC236}">
                  <a16:creationId xmlns:a16="http://schemas.microsoft.com/office/drawing/2014/main" id="{D04467EE-2F4B-9B87-FF29-A1B399E343FB}"/>
                </a:ext>
              </a:extLst>
            </p:cNvPr>
            <p:cNvSpPr/>
            <p:nvPr/>
          </p:nvSpPr>
          <p:spPr>
            <a:xfrm>
              <a:off x="8301465" y="2410860"/>
              <a:ext cx="372592" cy="36576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矩形 24">
              <a:extLst>
                <a:ext uri="{FF2B5EF4-FFF2-40B4-BE49-F238E27FC236}">
                  <a16:creationId xmlns:a16="http://schemas.microsoft.com/office/drawing/2014/main" id="{9B2862BC-B218-5488-B9D8-596451E96493}"/>
                </a:ext>
              </a:extLst>
            </p:cNvPr>
            <p:cNvSpPr/>
            <p:nvPr/>
          </p:nvSpPr>
          <p:spPr>
            <a:xfrm>
              <a:off x="8399604" y="2989143"/>
              <a:ext cx="372592"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矩形 25">
              <a:extLst>
                <a:ext uri="{FF2B5EF4-FFF2-40B4-BE49-F238E27FC236}">
                  <a16:creationId xmlns:a16="http://schemas.microsoft.com/office/drawing/2014/main" id="{21BDB743-596B-6723-452B-C0A938442B5F}"/>
                </a:ext>
              </a:extLst>
            </p:cNvPr>
            <p:cNvSpPr/>
            <p:nvPr/>
          </p:nvSpPr>
          <p:spPr>
            <a:xfrm>
              <a:off x="8301465" y="3474879"/>
              <a:ext cx="372592" cy="3657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矩形 26">
              <a:extLst>
                <a:ext uri="{FF2B5EF4-FFF2-40B4-BE49-F238E27FC236}">
                  <a16:creationId xmlns:a16="http://schemas.microsoft.com/office/drawing/2014/main" id="{90B99E99-0955-10FE-BF35-CAFFD3FD3CD9}"/>
                </a:ext>
              </a:extLst>
            </p:cNvPr>
            <p:cNvSpPr/>
            <p:nvPr/>
          </p:nvSpPr>
          <p:spPr>
            <a:xfrm>
              <a:off x="9428043" y="1973843"/>
              <a:ext cx="372592" cy="36576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矩形 27">
              <a:extLst>
                <a:ext uri="{FF2B5EF4-FFF2-40B4-BE49-F238E27FC236}">
                  <a16:creationId xmlns:a16="http://schemas.microsoft.com/office/drawing/2014/main" id="{F518A187-F333-B304-68CF-E1D051659128}"/>
                </a:ext>
              </a:extLst>
            </p:cNvPr>
            <p:cNvSpPr/>
            <p:nvPr/>
          </p:nvSpPr>
          <p:spPr>
            <a:xfrm>
              <a:off x="9347047" y="2383211"/>
              <a:ext cx="372592" cy="36576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矩形 28">
              <a:extLst>
                <a:ext uri="{FF2B5EF4-FFF2-40B4-BE49-F238E27FC236}">
                  <a16:creationId xmlns:a16="http://schemas.microsoft.com/office/drawing/2014/main" id="{84180C4E-9E0E-A5CE-FB9B-20136821E94B}"/>
                </a:ext>
              </a:extLst>
            </p:cNvPr>
            <p:cNvSpPr/>
            <p:nvPr/>
          </p:nvSpPr>
          <p:spPr>
            <a:xfrm>
              <a:off x="9424626" y="3014532"/>
              <a:ext cx="372592" cy="36576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矩形 46">
              <a:extLst>
                <a:ext uri="{FF2B5EF4-FFF2-40B4-BE49-F238E27FC236}">
                  <a16:creationId xmlns:a16="http://schemas.microsoft.com/office/drawing/2014/main" id="{F89D2ED1-EDCD-F6A2-64FB-747FEE5FE663}"/>
                </a:ext>
              </a:extLst>
            </p:cNvPr>
            <p:cNvSpPr/>
            <p:nvPr/>
          </p:nvSpPr>
          <p:spPr>
            <a:xfrm>
              <a:off x="9491761" y="3496793"/>
              <a:ext cx="372592"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矩形 47">
              <a:extLst>
                <a:ext uri="{FF2B5EF4-FFF2-40B4-BE49-F238E27FC236}">
                  <a16:creationId xmlns:a16="http://schemas.microsoft.com/office/drawing/2014/main" id="{880180E5-73AF-37F6-BB16-F8FB4CECD1F5}"/>
                </a:ext>
              </a:extLst>
            </p:cNvPr>
            <p:cNvSpPr/>
            <p:nvPr/>
          </p:nvSpPr>
          <p:spPr>
            <a:xfrm>
              <a:off x="8904628" y="1968166"/>
              <a:ext cx="372592"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矩形 48">
              <a:extLst>
                <a:ext uri="{FF2B5EF4-FFF2-40B4-BE49-F238E27FC236}">
                  <a16:creationId xmlns:a16="http://schemas.microsoft.com/office/drawing/2014/main" id="{6644822E-EB8A-EB8C-522C-D8E2CFAD6A91}"/>
                </a:ext>
              </a:extLst>
            </p:cNvPr>
            <p:cNvSpPr/>
            <p:nvPr/>
          </p:nvSpPr>
          <p:spPr>
            <a:xfrm>
              <a:off x="8850764" y="2446810"/>
              <a:ext cx="372592" cy="3657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矩形 49">
              <a:extLst>
                <a:ext uri="{FF2B5EF4-FFF2-40B4-BE49-F238E27FC236}">
                  <a16:creationId xmlns:a16="http://schemas.microsoft.com/office/drawing/2014/main" id="{6830DA14-DF86-130E-D3A4-900CFF3F398F}"/>
                </a:ext>
              </a:extLst>
            </p:cNvPr>
            <p:cNvSpPr/>
            <p:nvPr/>
          </p:nvSpPr>
          <p:spPr>
            <a:xfrm>
              <a:off x="8911458" y="2907166"/>
              <a:ext cx="372592" cy="36576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矩形 50">
              <a:extLst>
                <a:ext uri="{FF2B5EF4-FFF2-40B4-BE49-F238E27FC236}">
                  <a16:creationId xmlns:a16="http://schemas.microsoft.com/office/drawing/2014/main" id="{18B6F759-0BC3-0D12-2FE1-F3C61AF3E8E6}"/>
                </a:ext>
              </a:extLst>
            </p:cNvPr>
            <p:cNvSpPr/>
            <p:nvPr/>
          </p:nvSpPr>
          <p:spPr>
            <a:xfrm>
              <a:off x="8963485" y="3380292"/>
              <a:ext cx="372592" cy="36576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矩形 51">
              <a:extLst>
                <a:ext uri="{FF2B5EF4-FFF2-40B4-BE49-F238E27FC236}">
                  <a16:creationId xmlns:a16="http://schemas.microsoft.com/office/drawing/2014/main" id="{2AC2566C-C8AE-4C55-121F-78BA25B47A54}"/>
                </a:ext>
              </a:extLst>
            </p:cNvPr>
            <p:cNvSpPr/>
            <p:nvPr/>
          </p:nvSpPr>
          <p:spPr>
            <a:xfrm>
              <a:off x="9889185" y="2009718"/>
              <a:ext cx="372592"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矩形 52">
              <a:extLst>
                <a:ext uri="{FF2B5EF4-FFF2-40B4-BE49-F238E27FC236}">
                  <a16:creationId xmlns:a16="http://schemas.microsoft.com/office/drawing/2014/main" id="{44DAF687-FAF6-3B61-976D-8740A2216A25}"/>
                </a:ext>
              </a:extLst>
            </p:cNvPr>
            <p:cNvSpPr/>
            <p:nvPr/>
          </p:nvSpPr>
          <p:spPr>
            <a:xfrm>
              <a:off x="10015309" y="2453050"/>
              <a:ext cx="372592" cy="3657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矩形 53">
              <a:extLst>
                <a:ext uri="{FF2B5EF4-FFF2-40B4-BE49-F238E27FC236}">
                  <a16:creationId xmlns:a16="http://schemas.microsoft.com/office/drawing/2014/main" id="{DF3A6CE9-225D-D630-2584-F043C7F32350}"/>
                </a:ext>
              </a:extLst>
            </p:cNvPr>
            <p:cNvSpPr/>
            <p:nvPr/>
          </p:nvSpPr>
          <p:spPr>
            <a:xfrm>
              <a:off x="9889185" y="2934439"/>
              <a:ext cx="372592" cy="36576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矩形 54">
              <a:extLst>
                <a:ext uri="{FF2B5EF4-FFF2-40B4-BE49-F238E27FC236}">
                  <a16:creationId xmlns:a16="http://schemas.microsoft.com/office/drawing/2014/main" id="{FD4B8FB0-32FE-2F8A-B72C-CE8602AB01F6}"/>
                </a:ext>
              </a:extLst>
            </p:cNvPr>
            <p:cNvSpPr/>
            <p:nvPr/>
          </p:nvSpPr>
          <p:spPr>
            <a:xfrm>
              <a:off x="10020038" y="3354903"/>
              <a:ext cx="372592" cy="3657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342649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9B2B04A-5EF8-9CCD-CA72-B7A1E8838A23}"/>
              </a:ext>
            </a:extLst>
          </p:cNvPr>
          <p:cNvSpPr>
            <a:spLocks noGrp="1"/>
          </p:cNvSpPr>
          <p:nvPr>
            <p:ph type="sldNum" sz="quarter" idx="12"/>
          </p:nvPr>
        </p:nvSpPr>
        <p:spPr/>
        <p:txBody>
          <a:bodyPr/>
          <a:lstStyle/>
          <a:p>
            <a:fld id="{C399462D-D873-47C0-B287-693A0FDAC09B}" type="slidenum">
              <a:rPr lang="zh-CN" altLang="en-US" smtClean="0"/>
              <a:t>31</a:t>
            </a:fld>
            <a:endParaRPr lang="zh-CN" altLang="en-US"/>
          </a:p>
        </p:txBody>
      </p:sp>
      <p:sp>
        <p:nvSpPr>
          <p:cNvPr id="9" name="Title 1">
            <a:extLst>
              <a:ext uri="{FF2B5EF4-FFF2-40B4-BE49-F238E27FC236}">
                <a16:creationId xmlns:a16="http://schemas.microsoft.com/office/drawing/2014/main" id="{E9D0763C-7A25-F89D-9A6E-7CACC62E4E3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Unstructured data (2)</a:t>
            </a:r>
          </a:p>
        </p:txBody>
      </p:sp>
      <p:sp>
        <p:nvSpPr>
          <p:cNvPr id="74" name="文本框 73">
            <a:extLst>
              <a:ext uri="{FF2B5EF4-FFF2-40B4-BE49-F238E27FC236}">
                <a16:creationId xmlns:a16="http://schemas.microsoft.com/office/drawing/2014/main" id="{2F23D6FF-7319-438C-BF55-F55ABEAA24D6}"/>
              </a:ext>
            </a:extLst>
          </p:cNvPr>
          <p:cNvSpPr txBox="1"/>
          <p:nvPr/>
        </p:nvSpPr>
        <p:spPr>
          <a:xfrm>
            <a:off x="4669220" y="1478778"/>
            <a:ext cx="4613517" cy="523220"/>
          </a:xfrm>
          <a:prstGeom prst="rect">
            <a:avLst/>
          </a:prstGeom>
          <a:noFill/>
        </p:spPr>
        <p:txBody>
          <a:bodyPr wrap="square" rtlCol="0">
            <a:spAutoFit/>
          </a:bodyPr>
          <a:lstStyle/>
          <a:p>
            <a:pPr>
              <a:spcAft>
                <a:spcPts val="800"/>
              </a:spcAft>
            </a:pPr>
            <a:r>
              <a:rPr lang="en-US" sz="2800" dirty="0">
                <a:latin typeface="Calibri" panose="020F0502020204030204" pitchFamily="34" charset="0"/>
                <a:cs typeface="Calibri" panose="020F0502020204030204" pitchFamily="34" charset="0"/>
              </a:rPr>
              <a:t>Sources of unstructured data</a:t>
            </a:r>
          </a:p>
        </p:txBody>
      </p:sp>
      <p:grpSp>
        <p:nvGrpSpPr>
          <p:cNvPr id="24" name="组合 23">
            <a:extLst>
              <a:ext uri="{FF2B5EF4-FFF2-40B4-BE49-F238E27FC236}">
                <a16:creationId xmlns:a16="http://schemas.microsoft.com/office/drawing/2014/main" id="{4B09AE8E-28AA-8DBA-FBE1-001FE01536B0}"/>
              </a:ext>
            </a:extLst>
          </p:cNvPr>
          <p:cNvGrpSpPr/>
          <p:nvPr/>
        </p:nvGrpSpPr>
        <p:grpSpPr>
          <a:xfrm>
            <a:off x="1249876" y="2603186"/>
            <a:ext cx="2091165" cy="1894387"/>
            <a:chOff x="8301465" y="1968166"/>
            <a:chExt cx="2091165" cy="1894387"/>
          </a:xfrm>
        </p:grpSpPr>
        <p:sp>
          <p:nvSpPr>
            <p:cNvPr id="25" name="矩形 24">
              <a:extLst>
                <a:ext uri="{FF2B5EF4-FFF2-40B4-BE49-F238E27FC236}">
                  <a16:creationId xmlns:a16="http://schemas.microsoft.com/office/drawing/2014/main" id="{10A35B45-6E80-B868-727A-74DBA58248BC}"/>
                </a:ext>
              </a:extLst>
            </p:cNvPr>
            <p:cNvSpPr/>
            <p:nvPr/>
          </p:nvSpPr>
          <p:spPr>
            <a:xfrm>
              <a:off x="8381213" y="1973843"/>
              <a:ext cx="372592" cy="36576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矩形 25">
              <a:extLst>
                <a:ext uri="{FF2B5EF4-FFF2-40B4-BE49-F238E27FC236}">
                  <a16:creationId xmlns:a16="http://schemas.microsoft.com/office/drawing/2014/main" id="{FA9CB346-B0B5-7D10-B0EA-E0492509123A}"/>
                </a:ext>
              </a:extLst>
            </p:cNvPr>
            <p:cNvSpPr/>
            <p:nvPr/>
          </p:nvSpPr>
          <p:spPr>
            <a:xfrm>
              <a:off x="8301465" y="2410860"/>
              <a:ext cx="372592" cy="36576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矩形 26">
              <a:extLst>
                <a:ext uri="{FF2B5EF4-FFF2-40B4-BE49-F238E27FC236}">
                  <a16:creationId xmlns:a16="http://schemas.microsoft.com/office/drawing/2014/main" id="{A4E33253-6B62-CEE0-B63D-8874147FCEDD}"/>
                </a:ext>
              </a:extLst>
            </p:cNvPr>
            <p:cNvSpPr/>
            <p:nvPr/>
          </p:nvSpPr>
          <p:spPr>
            <a:xfrm>
              <a:off x="8399604" y="2989143"/>
              <a:ext cx="372592"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矩形 27">
              <a:extLst>
                <a:ext uri="{FF2B5EF4-FFF2-40B4-BE49-F238E27FC236}">
                  <a16:creationId xmlns:a16="http://schemas.microsoft.com/office/drawing/2014/main" id="{4097678C-B349-6467-AB12-032560AE8205}"/>
                </a:ext>
              </a:extLst>
            </p:cNvPr>
            <p:cNvSpPr/>
            <p:nvPr/>
          </p:nvSpPr>
          <p:spPr>
            <a:xfrm>
              <a:off x="8301465" y="3474879"/>
              <a:ext cx="372592" cy="3657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矩形 28">
              <a:extLst>
                <a:ext uri="{FF2B5EF4-FFF2-40B4-BE49-F238E27FC236}">
                  <a16:creationId xmlns:a16="http://schemas.microsoft.com/office/drawing/2014/main" id="{578FC7E3-11C6-BC68-7A03-9EF0D0917210}"/>
                </a:ext>
              </a:extLst>
            </p:cNvPr>
            <p:cNvSpPr/>
            <p:nvPr/>
          </p:nvSpPr>
          <p:spPr>
            <a:xfrm>
              <a:off x="9428043" y="1973843"/>
              <a:ext cx="372592" cy="36576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矩形 46">
              <a:extLst>
                <a:ext uri="{FF2B5EF4-FFF2-40B4-BE49-F238E27FC236}">
                  <a16:creationId xmlns:a16="http://schemas.microsoft.com/office/drawing/2014/main" id="{A1279708-7869-FEC7-3032-8DAA417DE215}"/>
                </a:ext>
              </a:extLst>
            </p:cNvPr>
            <p:cNvSpPr/>
            <p:nvPr/>
          </p:nvSpPr>
          <p:spPr>
            <a:xfrm>
              <a:off x="9347047" y="2383211"/>
              <a:ext cx="372592" cy="36576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矩形 47">
              <a:extLst>
                <a:ext uri="{FF2B5EF4-FFF2-40B4-BE49-F238E27FC236}">
                  <a16:creationId xmlns:a16="http://schemas.microsoft.com/office/drawing/2014/main" id="{A269ED4E-529F-80F6-0D6B-E28F5E6EC3AE}"/>
                </a:ext>
              </a:extLst>
            </p:cNvPr>
            <p:cNvSpPr/>
            <p:nvPr/>
          </p:nvSpPr>
          <p:spPr>
            <a:xfrm>
              <a:off x="9424626" y="3014532"/>
              <a:ext cx="372592" cy="36576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矩形 48">
              <a:extLst>
                <a:ext uri="{FF2B5EF4-FFF2-40B4-BE49-F238E27FC236}">
                  <a16:creationId xmlns:a16="http://schemas.microsoft.com/office/drawing/2014/main" id="{A7FF0D5C-5D75-61D7-32BB-4B00B9818008}"/>
                </a:ext>
              </a:extLst>
            </p:cNvPr>
            <p:cNvSpPr/>
            <p:nvPr/>
          </p:nvSpPr>
          <p:spPr>
            <a:xfrm>
              <a:off x="9491761" y="3496793"/>
              <a:ext cx="372592"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矩形 49">
              <a:extLst>
                <a:ext uri="{FF2B5EF4-FFF2-40B4-BE49-F238E27FC236}">
                  <a16:creationId xmlns:a16="http://schemas.microsoft.com/office/drawing/2014/main" id="{9FBDBECF-C08C-FA7C-2AB6-341E193162AB}"/>
                </a:ext>
              </a:extLst>
            </p:cNvPr>
            <p:cNvSpPr/>
            <p:nvPr/>
          </p:nvSpPr>
          <p:spPr>
            <a:xfrm>
              <a:off x="8904628" y="1968166"/>
              <a:ext cx="372592"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矩形 50">
              <a:extLst>
                <a:ext uri="{FF2B5EF4-FFF2-40B4-BE49-F238E27FC236}">
                  <a16:creationId xmlns:a16="http://schemas.microsoft.com/office/drawing/2014/main" id="{FA773C7B-2CA6-F711-F54B-CE0B7CF77E20}"/>
                </a:ext>
              </a:extLst>
            </p:cNvPr>
            <p:cNvSpPr/>
            <p:nvPr/>
          </p:nvSpPr>
          <p:spPr>
            <a:xfrm>
              <a:off x="8850764" y="2446810"/>
              <a:ext cx="372592" cy="3657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矩形 51">
              <a:extLst>
                <a:ext uri="{FF2B5EF4-FFF2-40B4-BE49-F238E27FC236}">
                  <a16:creationId xmlns:a16="http://schemas.microsoft.com/office/drawing/2014/main" id="{C3DA8D06-5EC6-E85E-7A05-2949CE6AFA47}"/>
                </a:ext>
              </a:extLst>
            </p:cNvPr>
            <p:cNvSpPr/>
            <p:nvPr/>
          </p:nvSpPr>
          <p:spPr>
            <a:xfrm>
              <a:off x="8911458" y="2907166"/>
              <a:ext cx="372592" cy="36576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矩形 52">
              <a:extLst>
                <a:ext uri="{FF2B5EF4-FFF2-40B4-BE49-F238E27FC236}">
                  <a16:creationId xmlns:a16="http://schemas.microsoft.com/office/drawing/2014/main" id="{248F8BF5-8834-9F78-50AD-3FFDC360A84B}"/>
                </a:ext>
              </a:extLst>
            </p:cNvPr>
            <p:cNvSpPr/>
            <p:nvPr/>
          </p:nvSpPr>
          <p:spPr>
            <a:xfrm>
              <a:off x="8963485" y="3380292"/>
              <a:ext cx="372592" cy="36576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矩形 53">
              <a:extLst>
                <a:ext uri="{FF2B5EF4-FFF2-40B4-BE49-F238E27FC236}">
                  <a16:creationId xmlns:a16="http://schemas.microsoft.com/office/drawing/2014/main" id="{5989EB66-E5BB-B04B-B807-36AD76434467}"/>
                </a:ext>
              </a:extLst>
            </p:cNvPr>
            <p:cNvSpPr/>
            <p:nvPr/>
          </p:nvSpPr>
          <p:spPr>
            <a:xfrm>
              <a:off x="9889185" y="2009718"/>
              <a:ext cx="372592" cy="3657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矩形 54">
              <a:extLst>
                <a:ext uri="{FF2B5EF4-FFF2-40B4-BE49-F238E27FC236}">
                  <a16:creationId xmlns:a16="http://schemas.microsoft.com/office/drawing/2014/main" id="{91666D7B-1FB8-AABF-8BE3-D03CA42525CC}"/>
                </a:ext>
              </a:extLst>
            </p:cNvPr>
            <p:cNvSpPr/>
            <p:nvPr/>
          </p:nvSpPr>
          <p:spPr>
            <a:xfrm>
              <a:off x="10015309" y="2453050"/>
              <a:ext cx="372592" cy="3657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矩形 55">
              <a:extLst>
                <a:ext uri="{FF2B5EF4-FFF2-40B4-BE49-F238E27FC236}">
                  <a16:creationId xmlns:a16="http://schemas.microsoft.com/office/drawing/2014/main" id="{E7A581FC-885B-2337-D726-21E6B33AFFD3}"/>
                </a:ext>
              </a:extLst>
            </p:cNvPr>
            <p:cNvSpPr/>
            <p:nvPr/>
          </p:nvSpPr>
          <p:spPr>
            <a:xfrm>
              <a:off x="9889185" y="2934439"/>
              <a:ext cx="372592" cy="365760"/>
            </a:xfrm>
            <a:prstGeom prst="rect">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矩形 56">
              <a:extLst>
                <a:ext uri="{FF2B5EF4-FFF2-40B4-BE49-F238E27FC236}">
                  <a16:creationId xmlns:a16="http://schemas.microsoft.com/office/drawing/2014/main" id="{DFB7FAA4-142A-EBB1-CC52-D0C1ECD66454}"/>
                </a:ext>
              </a:extLst>
            </p:cNvPr>
            <p:cNvSpPr/>
            <p:nvPr/>
          </p:nvSpPr>
          <p:spPr>
            <a:xfrm>
              <a:off x="10020038" y="3354903"/>
              <a:ext cx="372592" cy="36576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8" name="图片 57">
            <a:extLst>
              <a:ext uri="{FF2B5EF4-FFF2-40B4-BE49-F238E27FC236}">
                <a16:creationId xmlns:a16="http://schemas.microsoft.com/office/drawing/2014/main" id="{378D6D5C-BE9A-2826-A3ED-E3EBD5E570D0}"/>
              </a:ext>
            </a:extLst>
          </p:cNvPr>
          <p:cNvPicPr>
            <a:picLocks noChangeAspect="1"/>
          </p:cNvPicPr>
          <p:nvPr/>
        </p:nvPicPr>
        <p:blipFill rotWithShape="1">
          <a:blip r:embed="rId2"/>
          <a:srcRect l="47807"/>
          <a:stretch/>
        </p:blipFill>
        <p:spPr>
          <a:xfrm>
            <a:off x="4582708" y="2179844"/>
            <a:ext cx="4197307" cy="4313031"/>
          </a:xfrm>
          <a:prstGeom prst="rect">
            <a:avLst/>
          </a:prstGeom>
        </p:spPr>
      </p:pic>
      <p:pic>
        <p:nvPicPr>
          <p:cNvPr id="59" name="图片 58">
            <a:extLst>
              <a:ext uri="{FF2B5EF4-FFF2-40B4-BE49-F238E27FC236}">
                <a16:creationId xmlns:a16="http://schemas.microsoft.com/office/drawing/2014/main" id="{F3F2E26C-5C6E-129F-A20E-F135B0DAD039}"/>
              </a:ext>
            </a:extLst>
          </p:cNvPr>
          <p:cNvPicPr>
            <a:picLocks noChangeAspect="1"/>
          </p:cNvPicPr>
          <p:nvPr/>
        </p:nvPicPr>
        <p:blipFill rotWithShape="1">
          <a:blip r:embed="rId3"/>
          <a:srcRect l="44645"/>
          <a:stretch/>
        </p:blipFill>
        <p:spPr>
          <a:xfrm>
            <a:off x="9083604" y="3090367"/>
            <a:ext cx="2618442" cy="2072523"/>
          </a:xfrm>
          <a:prstGeom prst="rect">
            <a:avLst/>
          </a:prstGeom>
        </p:spPr>
      </p:pic>
      <p:cxnSp>
        <p:nvCxnSpPr>
          <p:cNvPr id="5" name="连接符: 肘形 4">
            <a:extLst>
              <a:ext uri="{FF2B5EF4-FFF2-40B4-BE49-F238E27FC236}">
                <a16:creationId xmlns:a16="http://schemas.microsoft.com/office/drawing/2014/main" id="{2D5CD923-3FB3-DDA7-C108-7C2E1050E2A2}"/>
              </a:ext>
            </a:extLst>
          </p:cNvPr>
          <p:cNvCxnSpPr>
            <a:cxnSpLocks/>
            <a:endCxn id="59" idx="1"/>
          </p:cNvCxnSpPr>
          <p:nvPr/>
        </p:nvCxnSpPr>
        <p:spPr>
          <a:xfrm flipV="1">
            <a:off x="6550654" y="4126629"/>
            <a:ext cx="2532950" cy="2025725"/>
          </a:xfrm>
          <a:prstGeom prst="bentConnector3">
            <a:avLst>
              <a:gd name="adj1" fmla="val 8112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0" name="Picture 2" descr="mato74's visuals &amp; notes: Text, image, audio and video - how to convert one  to the other">
            <a:extLst>
              <a:ext uri="{FF2B5EF4-FFF2-40B4-BE49-F238E27FC236}">
                <a16:creationId xmlns:a16="http://schemas.microsoft.com/office/drawing/2014/main" id="{F0FB0AB8-4B56-B245-A67A-F90857CEDB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537" y="5139491"/>
            <a:ext cx="3683000" cy="996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33657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9B2B04A-5EF8-9CCD-CA72-B7A1E8838A23}"/>
              </a:ext>
            </a:extLst>
          </p:cNvPr>
          <p:cNvSpPr>
            <a:spLocks noGrp="1"/>
          </p:cNvSpPr>
          <p:nvPr>
            <p:ph type="sldNum" sz="quarter" idx="12"/>
          </p:nvPr>
        </p:nvSpPr>
        <p:spPr/>
        <p:txBody>
          <a:bodyPr/>
          <a:lstStyle/>
          <a:p>
            <a:fld id="{C399462D-D873-47C0-B287-693A0FDAC09B}" type="slidenum">
              <a:rPr lang="zh-CN" altLang="en-US" smtClean="0"/>
              <a:t>32</a:t>
            </a:fld>
            <a:endParaRPr lang="zh-CN" altLang="en-US"/>
          </a:p>
        </p:txBody>
      </p:sp>
      <p:sp>
        <p:nvSpPr>
          <p:cNvPr id="9" name="Title 1">
            <a:extLst>
              <a:ext uri="{FF2B5EF4-FFF2-40B4-BE49-F238E27FC236}">
                <a16:creationId xmlns:a16="http://schemas.microsoft.com/office/drawing/2014/main" id="{E9D0763C-7A25-F89D-9A6E-7CACC62E4E3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Examples of different types of data</a:t>
            </a:r>
          </a:p>
        </p:txBody>
      </p:sp>
      <p:pic>
        <p:nvPicPr>
          <p:cNvPr id="2050" name="Picture 2" descr="Unstructured, semi-structured, and structured data | Download Scientific  Diagram">
            <a:extLst>
              <a:ext uri="{FF2B5EF4-FFF2-40B4-BE49-F238E27FC236}">
                <a16:creationId xmlns:a16="http://schemas.microsoft.com/office/drawing/2014/main" id="{5008FD91-224B-CF47-A2BC-6C69ABB5F0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076691"/>
            <a:ext cx="1079500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403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7F531-07E8-BD4D-B69C-89815AD29383}"/>
              </a:ext>
            </a:extLst>
          </p:cNvPr>
          <p:cNvSpPr>
            <a:spLocks noGrp="1"/>
          </p:cNvSpPr>
          <p:nvPr>
            <p:ph type="title"/>
          </p:nvPr>
        </p:nvSpPr>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Outline</a:t>
            </a:r>
          </a:p>
        </p:txBody>
      </p:sp>
      <p:sp>
        <p:nvSpPr>
          <p:cNvPr id="3" name="Content Placeholder 2">
            <a:extLst>
              <a:ext uri="{FF2B5EF4-FFF2-40B4-BE49-F238E27FC236}">
                <a16:creationId xmlns:a16="http://schemas.microsoft.com/office/drawing/2014/main" id="{91F4578D-89AC-A04F-B795-76C0F1D88CF4}"/>
              </a:ext>
            </a:extLst>
          </p:cNvPr>
          <p:cNvSpPr>
            <a:spLocks noGrp="1"/>
          </p:cNvSpPr>
          <p:nvPr>
            <p:ph idx="1"/>
          </p:nvPr>
        </p:nvSpPr>
        <p:spPr/>
        <p:txBody>
          <a:bodyPr>
            <a:normAutofit/>
          </a:bodyPr>
          <a:lstStyle/>
          <a:p>
            <a:pPr>
              <a:lnSpc>
                <a:spcPct val="150000"/>
              </a:lnSpc>
            </a:pPr>
            <a:r>
              <a:rPr lang="en-US" dirty="0">
                <a:latin typeface="Calibri" panose="020F0502020204030204" pitchFamily="34" charset="0"/>
                <a:cs typeface="Calibri" panose="020F0502020204030204" pitchFamily="34" charset="0"/>
              </a:rPr>
              <a:t>1. Course organization</a:t>
            </a:r>
          </a:p>
          <a:p>
            <a:pPr>
              <a:lnSpc>
                <a:spcPct val="150000"/>
              </a:lnSpc>
            </a:pPr>
            <a:r>
              <a:rPr lang="en-US" dirty="0">
                <a:latin typeface="Calibri" panose="020F0502020204030204" pitchFamily="34" charset="0"/>
                <a:cs typeface="Calibri" panose="020F0502020204030204" pitchFamily="34" charset="0"/>
              </a:rPr>
              <a:t>2. O</a:t>
            </a:r>
            <a:r>
              <a:rPr lang="en-US" altLang="zh-CN" dirty="0">
                <a:latin typeface="Calibri" panose="020F0502020204030204" pitchFamily="34" charset="0"/>
                <a:cs typeface="Calibri" panose="020F0502020204030204" pitchFamily="34" charset="0"/>
              </a:rPr>
              <a:t>verview of the data engineering ecosystem</a:t>
            </a:r>
            <a:endParaRPr lang="en-US" dirty="0">
              <a:latin typeface="Calibri" panose="020F0502020204030204" pitchFamily="34" charset="0"/>
              <a:cs typeface="Calibri" panose="020F0502020204030204" pitchFamily="34" charset="0"/>
            </a:endParaRPr>
          </a:p>
          <a:p>
            <a:pPr>
              <a:lnSpc>
                <a:spcPct val="150000"/>
              </a:lnSpc>
            </a:pPr>
            <a:r>
              <a:rPr lang="en-US" dirty="0">
                <a:latin typeface="Calibri" panose="020F0502020204030204" pitchFamily="34" charset="0"/>
                <a:cs typeface="Calibri" panose="020F0502020204030204" pitchFamily="34" charset="0"/>
              </a:rPr>
              <a:t>3. Types of data</a:t>
            </a:r>
          </a:p>
          <a:p>
            <a:pPr>
              <a:lnSpc>
                <a:spcPct val="150000"/>
              </a:lnSpc>
            </a:pPr>
            <a:r>
              <a:rPr lang="en-US" altLang="zh-CN" dirty="0">
                <a:solidFill>
                  <a:srgbClr val="FF0000"/>
                </a:solidFill>
                <a:latin typeface="Calibri" panose="020F0502020204030204" pitchFamily="34" charset="0"/>
                <a:cs typeface="Calibri" panose="020F0502020204030204" pitchFamily="34" charset="0"/>
              </a:rPr>
              <a:t>4.</a:t>
            </a:r>
            <a:r>
              <a:rPr lang="zh-CN" altLang="en-US" dirty="0">
                <a:solidFill>
                  <a:srgbClr val="FF0000"/>
                </a:solidFill>
                <a:latin typeface="Calibri" panose="020F0502020204030204" pitchFamily="34" charset="0"/>
                <a:cs typeface="Calibri" panose="020F0502020204030204" pitchFamily="34" charset="0"/>
              </a:rPr>
              <a:t> </a:t>
            </a:r>
            <a:r>
              <a:rPr lang="en-US" altLang="zh-CN" dirty="0">
                <a:solidFill>
                  <a:srgbClr val="FF0000"/>
                </a:solidFill>
                <a:latin typeface="Calibri" panose="020F0502020204030204" pitchFamily="34" charset="0"/>
                <a:cs typeface="Calibri" panose="020F0502020204030204" pitchFamily="34" charset="0"/>
              </a:rPr>
              <a:t>Languages and tools for data professionals</a:t>
            </a:r>
            <a:endParaRPr lang="en-US" dirty="0">
              <a:solidFill>
                <a:srgbClr val="FF0000"/>
              </a:solidFill>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2946AFE6-54B0-AC40-A6E7-3240B667E6C6}"/>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33</a:t>
            </a:fld>
            <a:endParaRPr lang="zh-CN" alt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867677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9B2B04A-5EF8-9CCD-CA72-B7A1E8838A23}"/>
              </a:ext>
            </a:extLst>
          </p:cNvPr>
          <p:cNvSpPr>
            <a:spLocks noGrp="1"/>
          </p:cNvSpPr>
          <p:nvPr>
            <p:ph type="sldNum" sz="quarter" idx="12"/>
          </p:nvPr>
        </p:nvSpPr>
        <p:spPr/>
        <p:txBody>
          <a:bodyPr/>
          <a:lstStyle/>
          <a:p>
            <a:fld id="{C399462D-D873-47C0-B287-693A0FDAC09B}" type="slidenum">
              <a:rPr lang="zh-CN" altLang="en-US" smtClean="0"/>
              <a:t>34</a:t>
            </a:fld>
            <a:endParaRPr lang="zh-CN" altLang="en-US"/>
          </a:p>
        </p:txBody>
      </p:sp>
      <p:sp>
        <p:nvSpPr>
          <p:cNvPr id="9" name="Title 1">
            <a:extLst>
              <a:ext uri="{FF2B5EF4-FFF2-40B4-BE49-F238E27FC236}">
                <a16:creationId xmlns:a16="http://schemas.microsoft.com/office/drawing/2014/main" id="{E9D0763C-7A25-F89D-9A6E-7CACC62E4E3F}"/>
              </a:ext>
            </a:extLst>
          </p:cNvPr>
          <p:cNvSpPr>
            <a:spLocks noGrp="1"/>
          </p:cNvSpPr>
          <p:nvPr>
            <p:ph type="title"/>
          </p:nvPr>
        </p:nvSpPr>
        <p:spPr>
          <a:xfrm>
            <a:off x="838199" y="365125"/>
            <a:ext cx="11301249" cy="1325563"/>
          </a:xfrm>
        </p:spPr>
        <p:txBody>
          <a:bodyPr vert="horz" lIns="91440" tIns="45720" rIns="91440" bIns="45720" rtlCol="0" anchor="ctr">
            <a:normAutofit/>
          </a:bodyPr>
          <a:lstStyle/>
          <a:p>
            <a:r>
              <a:rPr lang="en-US" altLang="zh-CN" b="1" dirty="0">
                <a:latin typeface="Calibri" panose="020F0502020204030204" pitchFamily="34" charset="0"/>
                <a:cs typeface="Calibri" panose="020F0502020204030204" pitchFamily="34" charset="0"/>
              </a:rPr>
              <a:t>Languages for data professionals</a:t>
            </a:r>
            <a:endParaRPr lang="en-US" b="1" dirty="0">
              <a:latin typeface="Calibri" panose="020F0502020204030204" pitchFamily="34" charset="0"/>
              <a:cs typeface="Calibri" panose="020F0502020204030204" pitchFamily="34" charset="0"/>
            </a:endParaRPr>
          </a:p>
        </p:txBody>
      </p:sp>
      <p:sp>
        <p:nvSpPr>
          <p:cNvPr id="3" name="弧形 2">
            <a:extLst>
              <a:ext uri="{FF2B5EF4-FFF2-40B4-BE49-F238E27FC236}">
                <a16:creationId xmlns:a16="http://schemas.microsoft.com/office/drawing/2014/main" id="{79822605-D909-5488-9A8F-D23F563A84E9}"/>
              </a:ext>
            </a:extLst>
          </p:cNvPr>
          <p:cNvSpPr/>
          <p:nvPr/>
        </p:nvSpPr>
        <p:spPr>
          <a:xfrm>
            <a:off x="1024494" y="3178411"/>
            <a:ext cx="3288952" cy="639387"/>
          </a:xfrm>
          <a:prstGeom prst="arc">
            <a:avLst>
              <a:gd name="adj1" fmla="val 30361"/>
              <a:gd name="adj2" fmla="val 33781"/>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2290" name="Picture 2" descr="MySQL | Most Popular Open Source Relational Database | AWS">
            <a:extLst>
              <a:ext uri="{FF2B5EF4-FFF2-40B4-BE49-F238E27FC236}">
                <a16:creationId xmlns:a16="http://schemas.microsoft.com/office/drawing/2014/main" id="{164982CB-7CA2-2672-29B0-B761A58D2A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477" y="2161291"/>
            <a:ext cx="2690417" cy="1388324"/>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Python &amp; Django Development - LogiCore Tech - Professional Services">
            <a:extLst>
              <a:ext uri="{FF2B5EF4-FFF2-40B4-BE49-F238E27FC236}">
                <a16:creationId xmlns:a16="http://schemas.microsoft.com/office/drawing/2014/main" id="{C639699E-1007-BB98-B32B-94DC4178A0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6088" y="1994585"/>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a:extLst>
              <a:ext uri="{FF2B5EF4-FFF2-40B4-BE49-F238E27FC236}">
                <a16:creationId xmlns:a16="http://schemas.microsoft.com/office/drawing/2014/main" id="{CCF54450-3CFA-FBBE-7388-6A6B12A9F8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28341" y="1690688"/>
            <a:ext cx="2143125" cy="2143125"/>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47BCEB54-28D4-8896-53C5-01496FD5567F}"/>
              </a:ext>
            </a:extLst>
          </p:cNvPr>
          <p:cNvSpPr txBox="1"/>
          <p:nvPr/>
        </p:nvSpPr>
        <p:spPr>
          <a:xfrm>
            <a:off x="1165744" y="3693019"/>
            <a:ext cx="2426280" cy="461665"/>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Query Languages</a:t>
            </a:r>
          </a:p>
        </p:txBody>
      </p:sp>
      <p:sp>
        <p:nvSpPr>
          <p:cNvPr id="12" name="文本框 11">
            <a:extLst>
              <a:ext uri="{FF2B5EF4-FFF2-40B4-BE49-F238E27FC236}">
                <a16:creationId xmlns:a16="http://schemas.microsoft.com/office/drawing/2014/main" id="{97EE9B95-4CCE-D984-F63C-B0D700AB21B6}"/>
              </a:ext>
            </a:extLst>
          </p:cNvPr>
          <p:cNvSpPr txBox="1"/>
          <p:nvPr/>
        </p:nvSpPr>
        <p:spPr>
          <a:xfrm>
            <a:off x="4374487" y="3712476"/>
            <a:ext cx="3572319" cy="461665"/>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Programming Languages</a:t>
            </a:r>
          </a:p>
        </p:txBody>
      </p:sp>
      <p:sp>
        <p:nvSpPr>
          <p:cNvPr id="13" name="文本框 12">
            <a:extLst>
              <a:ext uri="{FF2B5EF4-FFF2-40B4-BE49-F238E27FC236}">
                <a16:creationId xmlns:a16="http://schemas.microsoft.com/office/drawing/2014/main" id="{64B453A9-8566-56CE-4B1B-9EE9CC9E4D25}"/>
              </a:ext>
            </a:extLst>
          </p:cNvPr>
          <p:cNvSpPr txBox="1"/>
          <p:nvPr/>
        </p:nvSpPr>
        <p:spPr>
          <a:xfrm>
            <a:off x="8088271" y="3702891"/>
            <a:ext cx="4103729" cy="461665"/>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Shell and Scripting Languages</a:t>
            </a:r>
          </a:p>
        </p:txBody>
      </p:sp>
      <p:sp>
        <p:nvSpPr>
          <p:cNvPr id="2" name="文本框 1">
            <a:extLst>
              <a:ext uri="{FF2B5EF4-FFF2-40B4-BE49-F238E27FC236}">
                <a16:creationId xmlns:a16="http://schemas.microsoft.com/office/drawing/2014/main" id="{376030B1-3DF1-6B6F-C127-DE15A92A3257}"/>
              </a:ext>
            </a:extLst>
          </p:cNvPr>
          <p:cNvSpPr txBox="1"/>
          <p:nvPr/>
        </p:nvSpPr>
        <p:spPr>
          <a:xfrm>
            <a:off x="1165744" y="4336870"/>
            <a:ext cx="2426280" cy="1569660"/>
          </a:xfrm>
          <a:prstGeom prst="rect">
            <a:avLst/>
          </a:prstGeom>
          <a:noFill/>
        </p:spPr>
        <p:txBody>
          <a:bodyPr wrap="square" rtlCol="0">
            <a:spAutoFit/>
          </a:bodyPr>
          <a:lstStyle/>
          <a:p>
            <a:pPr algn="ctr"/>
            <a:r>
              <a:rPr lang="en-US" sz="2400" dirty="0">
                <a:latin typeface="Calibri" panose="020F0502020204030204" pitchFamily="34" charset="0"/>
                <a:cs typeface="Calibri" panose="020F0502020204030204" pitchFamily="34" charset="0"/>
              </a:rPr>
              <a:t>For example, SQL for querying and manipulating data</a:t>
            </a:r>
          </a:p>
        </p:txBody>
      </p:sp>
      <p:sp>
        <p:nvSpPr>
          <p:cNvPr id="15" name="文本框 14">
            <a:extLst>
              <a:ext uri="{FF2B5EF4-FFF2-40B4-BE49-F238E27FC236}">
                <a16:creationId xmlns:a16="http://schemas.microsoft.com/office/drawing/2014/main" id="{F93EFA21-C77C-E11C-4E28-4FF91868717C}"/>
              </a:ext>
            </a:extLst>
          </p:cNvPr>
          <p:cNvSpPr txBox="1"/>
          <p:nvPr/>
        </p:nvSpPr>
        <p:spPr>
          <a:xfrm>
            <a:off x="4606088" y="4336870"/>
            <a:ext cx="2938546" cy="1200329"/>
          </a:xfrm>
          <a:prstGeom prst="rect">
            <a:avLst/>
          </a:prstGeom>
          <a:noFill/>
        </p:spPr>
        <p:txBody>
          <a:bodyPr wrap="square" rtlCol="0">
            <a:spAutoFit/>
          </a:bodyPr>
          <a:lstStyle/>
          <a:p>
            <a:pPr algn="ctr"/>
            <a:r>
              <a:rPr lang="en-US" sz="2400" dirty="0">
                <a:latin typeface="Calibri" panose="020F0502020204030204" pitchFamily="34" charset="0"/>
                <a:cs typeface="Calibri" panose="020F0502020204030204" pitchFamily="34" charset="0"/>
              </a:rPr>
              <a:t>For example, Python for developing data applications</a:t>
            </a:r>
          </a:p>
        </p:txBody>
      </p:sp>
      <p:sp>
        <p:nvSpPr>
          <p:cNvPr id="16" name="文本框 15">
            <a:extLst>
              <a:ext uri="{FF2B5EF4-FFF2-40B4-BE49-F238E27FC236}">
                <a16:creationId xmlns:a16="http://schemas.microsoft.com/office/drawing/2014/main" id="{7DC2ECCF-6FC7-1F27-450D-E2C0838721A7}"/>
              </a:ext>
            </a:extLst>
          </p:cNvPr>
          <p:cNvSpPr txBox="1"/>
          <p:nvPr/>
        </p:nvSpPr>
        <p:spPr>
          <a:xfrm>
            <a:off x="8415254" y="4336869"/>
            <a:ext cx="2938546" cy="1200329"/>
          </a:xfrm>
          <a:prstGeom prst="rect">
            <a:avLst/>
          </a:prstGeom>
          <a:noFill/>
        </p:spPr>
        <p:txBody>
          <a:bodyPr wrap="square" rtlCol="0">
            <a:spAutoFit/>
          </a:bodyPr>
          <a:lstStyle/>
          <a:p>
            <a:pPr algn="ctr"/>
            <a:r>
              <a:rPr lang="en-US" sz="2400" dirty="0">
                <a:latin typeface="Calibri" panose="020F0502020204030204" pitchFamily="34" charset="0"/>
                <a:cs typeface="Calibri" panose="020F0502020204030204" pitchFamily="34" charset="0"/>
              </a:rPr>
              <a:t>For repetitive and time-consuming  operational tasks</a:t>
            </a:r>
          </a:p>
        </p:txBody>
      </p:sp>
    </p:spTree>
    <p:extLst>
      <p:ext uri="{BB962C8B-B14F-4D97-AF65-F5344CB8AC3E}">
        <p14:creationId xmlns:p14="http://schemas.microsoft.com/office/powerpoint/2010/main" val="39918597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9B2B04A-5EF8-9CCD-CA72-B7A1E8838A23}"/>
              </a:ext>
            </a:extLst>
          </p:cNvPr>
          <p:cNvSpPr>
            <a:spLocks noGrp="1"/>
          </p:cNvSpPr>
          <p:nvPr>
            <p:ph type="sldNum" sz="quarter" idx="12"/>
          </p:nvPr>
        </p:nvSpPr>
        <p:spPr/>
        <p:txBody>
          <a:bodyPr/>
          <a:lstStyle/>
          <a:p>
            <a:fld id="{C399462D-D873-47C0-B287-693A0FDAC09B}" type="slidenum">
              <a:rPr lang="zh-CN" altLang="en-US" smtClean="0"/>
              <a:t>35</a:t>
            </a:fld>
            <a:endParaRPr lang="zh-CN" altLang="en-US"/>
          </a:p>
        </p:txBody>
      </p:sp>
      <p:sp>
        <p:nvSpPr>
          <p:cNvPr id="9" name="Title 1">
            <a:extLst>
              <a:ext uri="{FF2B5EF4-FFF2-40B4-BE49-F238E27FC236}">
                <a16:creationId xmlns:a16="http://schemas.microsoft.com/office/drawing/2014/main" id="{E9D0763C-7A25-F89D-9A6E-7CACC62E4E3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Query languages</a:t>
            </a:r>
          </a:p>
        </p:txBody>
      </p:sp>
      <p:sp>
        <p:nvSpPr>
          <p:cNvPr id="2" name="文本框 1">
            <a:extLst>
              <a:ext uri="{FF2B5EF4-FFF2-40B4-BE49-F238E27FC236}">
                <a16:creationId xmlns:a16="http://schemas.microsoft.com/office/drawing/2014/main" id="{F244879B-93D8-B26D-5B1C-8B78CFA171FC}"/>
              </a:ext>
            </a:extLst>
          </p:cNvPr>
          <p:cNvSpPr txBox="1"/>
          <p:nvPr/>
        </p:nvSpPr>
        <p:spPr>
          <a:xfrm>
            <a:off x="838201" y="1617737"/>
            <a:ext cx="8182144" cy="4005392"/>
          </a:xfrm>
          <a:prstGeom prst="rect">
            <a:avLst/>
          </a:prstGeom>
          <a:noFill/>
        </p:spPr>
        <p:txBody>
          <a:bodyPr wrap="square" rtlCol="0">
            <a:spAutoFit/>
          </a:bodyPr>
          <a:lstStyle/>
          <a:p>
            <a:pPr>
              <a:lnSpc>
                <a:spcPct val="150000"/>
              </a:lnSpc>
            </a:pPr>
            <a:r>
              <a:rPr lang="en-US" sz="2800" b="1" dirty="0">
                <a:latin typeface="Calibri" panose="020F0502020204030204" pitchFamily="34" charset="0"/>
                <a:cs typeface="Calibri" panose="020F0502020204030204" pitchFamily="34" charset="0"/>
              </a:rPr>
              <a:t>Advantages of using SQL:</a:t>
            </a:r>
          </a:p>
          <a:p>
            <a:pPr marL="457200" indent="-45720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SQL is portable and platform independent.</a:t>
            </a:r>
          </a:p>
          <a:p>
            <a:pPr marL="457200" indent="-45720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Can be used for querying data in a wide variety of databases and data repositories.</a:t>
            </a:r>
          </a:p>
          <a:p>
            <a:pPr marL="457200" indent="-45720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Has a simple syntax that is similar to the English language</a:t>
            </a:r>
          </a:p>
          <a:p>
            <a:pPr marL="457200" indent="-45720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Can retrieve large amount of data quickly and efficiently</a:t>
            </a:r>
          </a:p>
          <a:p>
            <a:pPr marL="457200" indent="-45720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Runs on an interpreter system.</a:t>
            </a:r>
          </a:p>
        </p:txBody>
      </p:sp>
      <p:pic>
        <p:nvPicPr>
          <p:cNvPr id="4100" name="Picture 4" descr="MySQL Logo - Free download logo in SVG or PNG format">
            <a:extLst>
              <a:ext uri="{FF2B5EF4-FFF2-40B4-BE49-F238E27FC236}">
                <a16:creationId xmlns:a16="http://schemas.microsoft.com/office/drawing/2014/main" id="{F9E88359-25FA-1531-006B-C3BBF5E2D4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0912" y="605011"/>
            <a:ext cx="3096494" cy="206057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05A701FE-147C-8D3D-FBD8-D72373E38A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9008" y="4107591"/>
            <a:ext cx="2739215" cy="1273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39743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9B2B04A-5EF8-9CCD-CA72-B7A1E8838A23}"/>
              </a:ext>
            </a:extLst>
          </p:cNvPr>
          <p:cNvSpPr>
            <a:spLocks noGrp="1"/>
          </p:cNvSpPr>
          <p:nvPr>
            <p:ph type="sldNum" sz="quarter" idx="12"/>
          </p:nvPr>
        </p:nvSpPr>
        <p:spPr/>
        <p:txBody>
          <a:bodyPr/>
          <a:lstStyle/>
          <a:p>
            <a:fld id="{C399462D-D873-47C0-B287-693A0FDAC09B}" type="slidenum">
              <a:rPr lang="zh-CN" altLang="en-US" smtClean="0"/>
              <a:t>36</a:t>
            </a:fld>
            <a:endParaRPr lang="zh-CN" altLang="en-US"/>
          </a:p>
        </p:txBody>
      </p:sp>
      <p:sp>
        <p:nvSpPr>
          <p:cNvPr id="9" name="Title 1">
            <a:extLst>
              <a:ext uri="{FF2B5EF4-FFF2-40B4-BE49-F238E27FC236}">
                <a16:creationId xmlns:a16="http://schemas.microsoft.com/office/drawing/2014/main" id="{E9D0763C-7A25-F89D-9A6E-7CACC62E4E3F}"/>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General programming languages – Python</a:t>
            </a:r>
          </a:p>
        </p:txBody>
      </p:sp>
      <p:sp>
        <p:nvSpPr>
          <p:cNvPr id="2" name="文本框 1">
            <a:extLst>
              <a:ext uri="{FF2B5EF4-FFF2-40B4-BE49-F238E27FC236}">
                <a16:creationId xmlns:a16="http://schemas.microsoft.com/office/drawing/2014/main" id="{F244879B-93D8-B26D-5B1C-8B78CFA171FC}"/>
              </a:ext>
            </a:extLst>
          </p:cNvPr>
          <p:cNvSpPr txBox="1"/>
          <p:nvPr/>
        </p:nvSpPr>
        <p:spPr>
          <a:xfrm>
            <a:off x="766494" y="2538731"/>
            <a:ext cx="8129450" cy="3359061"/>
          </a:xfrm>
          <a:prstGeom prst="rect">
            <a:avLst/>
          </a:prstGeom>
          <a:noFill/>
        </p:spPr>
        <p:txBody>
          <a:bodyPr wrap="square" rtlCol="0">
            <a:spAutoFit/>
          </a:bodyPr>
          <a:lstStyle/>
          <a:p>
            <a:pPr>
              <a:lnSpc>
                <a:spcPct val="150000"/>
              </a:lnSpc>
            </a:pPr>
            <a:r>
              <a:rPr lang="en-US" sz="2400" b="1" dirty="0">
                <a:latin typeface="Calibri" panose="020F0502020204030204" pitchFamily="34" charset="0"/>
                <a:cs typeface="Calibri" panose="020F0502020204030204" pitchFamily="34" charset="0"/>
              </a:rPr>
              <a:t>Advantages of using Python:</a:t>
            </a:r>
          </a:p>
          <a:p>
            <a:pPr marL="342900" indent="-34290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Easy to learn and Open-source</a:t>
            </a:r>
          </a:p>
          <a:p>
            <a:pPr marL="342900" indent="-34290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Can be ported to multiple platforms and has widespread community support.</a:t>
            </a:r>
          </a:p>
          <a:p>
            <a:pPr marL="342900" indent="-34290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Provides open-source libraries for data manipulation, data visualization, statistics, mathematics.</a:t>
            </a:r>
          </a:p>
        </p:txBody>
      </p:sp>
      <p:pic>
        <p:nvPicPr>
          <p:cNvPr id="6146" name="Picture 2" descr="Python Logo and symbol, meaning, history, PNG">
            <a:extLst>
              <a:ext uri="{FF2B5EF4-FFF2-40B4-BE49-F238E27FC236}">
                <a16:creationId xmlns:a16="http://schemas.microsoft.com/office/drawing/2014/main" id="{0DD58B32-CC49-C199-3FA9-FF79F075B2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1522" y="3703184"/>
            <a:ext cx="3108607" cy="174082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7434E1B2-538F-0CA1-4EA3-26339E2E85E2}"/>
              </a:ext>
            </a:extLst>
          </p:cNvPr>
          <p:cNvSpPr txBox="1"/>
          <p:nvPr/>
        </p:nvSpPr>
        <p:spPr>
          <a:xfrm>
            <a:off x="766494" y="1846917"/>
            <a:ext cx="9489332" cy="830997"/>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Python</a:t>
            </a:r>
            <a:r>
              <a:rPr lang="en-US" sz="2400" dirty="0">
                <a:latin typeface="Calibri" panose="020F0502020204030204" pitchFamily="34" charset="0"/>
                <a:cs typeface="Calibri" panose="020F0502020204030204" pitchFamily="34" charset="0"/>
              </a:rPr>
              <a:t> is one of the fastest-growing programming languages in the world.</a:t>
            </a:r>
          </a:p>
          <a:p>
            <a:endParaRPr lang="en-US" sz="2400" dirty="0"/>
          </a:p>
        </p:txBody>
      </p:sp>
    </p:spTree>
    <p:extLst>
      <p:ext uri="{BB962C8B-B14F-4D97-AF65-F5344CB8AC3E}">
        <p14:creationId xmlns:p14="http://schemas.microsoft.com/office/powerpoint/2010/main" val="15257724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9B2B04A-5EF8-9CCD-CA72-B7A1E8838A23}"/>
              </a:ext>
            </a:extLst>
          </p:cNvPr>
          <p:cNvSpPr>
            <a:spLocks noGrp="1"/>
          </p:cNvSpPr>
          <p:nvPr>
            <p:ph type="sldNum" sz="quarter" idx="12"/>
          </p:nvPr>
        </p:nvSpPr>
        <p:spPr/>
        <p:txBody>
          <a:bodyPr/>
          <a:lstStyle/>
          <a:p>
            <a:fld id="{C399462D-D873-47C0-B287-693A0FDAC09B}" type="slidenum">
              <a:rPr lang="zh-CN" altLang="en-US" smtClean="0"/>
              <a:t>37</a:t>
            </a:fld>
            <a:endParaRPr lang="zh-CN" altLang="en-US"/>
          </a:p>
        </p:txBody>
      </p:sp>
      <p:sp>
        <p:nvSpPr>
          <p:cNvPr id="9" name="Title 1">
            <a:extLst>
              <a:ext uri="{FF2B5EF4-FFF2-40B4-BE49-F238E27FC236}">
                <a16:creationId xmlns:a16="http://schemas.microsoft.com/office/drawing/2014/main" id="{E9D0763C-7A25-F89D-9A6E-7CACC62E4E3F}"/>
              </a:ext>
            </a:extLst>
          </p:cNvPr>
          <p:cNvSpPr>
            <a:spLocks noGrp="1"/>
          </p:cNvSpPr>
          <p:nvPr>
            <p:ph type="title"/>
          </p:nvPr>
        </p:nvSpPr>
        <p:spPr>
          <a:xfrm>
            <a:off x="838200" y="365125"/>
            <a:ext cx="11477822"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Statistical programming languages – R</a:t>
            </a:r>
          </a:p>
        </p:txBody>
      </p:sp>
      <p:sp>
        <p:nvSpPr>
          <p:cNvPr id="2" name="文本框 1">
            <a:extLst>
              <a:ext uri="{FF2B5EF4-FFF2-40B4-BE49-F238E27FC236}">
                <a16:creationId xmlns:a16="http://schemas.microsoft.com/office/drawing/2014/main" id="{F244879B-93D8-B26D-5B1C-8B78CFA171FC}"/>
              </a:ext>
            </a:extLst>
          </p:cNvPr>
          <p:cNvSpPr txBox="1"/>
          <p:nvPr/>
        </p:nvSpPr>
        <p:spPr>
          <a:xfrm>
            <a:off x="779835" y="1785654"/>
            <a:ext cx="7442408" cy="3913059"/>
          </a:xfrm>
          <a:prstGeom prst="rect">
            <a:avLst/>
          </a:prstGeom>
          <a:noFill/>
        </p:spPr>
        <p:txBody>
          <a:bodyPr wrap="square" rtlCol="0">
            <a:spAutoFit/>
          </a:bodyPr>
          <a:lstStyle/>
          <a:p>
            <a:pPr>
              <a:lnSpc>
                <a:spcPct val="150000"/>
              </a:lnSpc>
            </a:pPr>
            <a:r>
              <a:rPr lang="en-US" sz="2400" b="1" dirty="0">
                <a:latin typeface="Calibri" panose="020F0502020204030204" pitchFamily="34" charset="0"/>
                <a:cs typeface="Calibri" panose="020F0502020204030204" pitchFamily="34" charset="0"/>
              </a:rPr>
              <a:t>Advantages of using R-programming:</a:t>
            </a:r>
          </a:p>
          <a:p>
            <a:pPr marL="342900" indent="-34290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Open-source and platform-independent.</a:t>
            </a:r>
          </a:p>
          <a:p>
            <a:pPr marL="342900" indent="-34290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Can be paired with many programming languages and highly extensible.</a:t>
            </a:r>
          </a:p>
          <a:p>
            <a:pPr marL="342900" indent="-34290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Facilitates the handling of structured and unstructured data.</a:t>
            </a:r>
          </a:p>
          <a:p>
            <a:pPr marL="342900" indent="-34290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Can be used for developing statistical tools.</a:t>
            </a:r>
          </a:p>
        </p:txBody>
      </p:sp>
      <p:pic>
        <p:nvPicPr>
          <p:cNvPr id="7170" name="Picture 2" descr="R (programming language) - Wikipedia">
            <a:extLst>
              <a:ext uri="{FF2B5EF4-FFF2-40B4-BE49-F238E27FC236}">
                <a16:creationId xmlns:a16="http://schemas.microsoft.com/office/drawing/2014/main" id="{71706F96-7FA9-6821-E432-9C71DD930F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3229" y="3375396"/>
            <a:ext cx="2428875" cy="188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50166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9B2B04A-5EF8-9CCD-CA72-B7A1E8838A23}"/>
              </a:ext>
            </a:extLst>
          </p:cNvPr>
          <p:cNvSpPr>
            <a:spLocks noGrp="1"/>
          </p:cNvSpPr>
          <p:nvPr>
            <p:ph type="sldNum" sz="quarter" idx="12"/>
          </p:nvPr>
        </p:nvSpPr>
        <p:spPr/>
        <p:txBody>
          <a:bodyPr/>
          <a:lstStyle/>
          <a:p>
            <a:fld id="{C399462D-D873-47C0-B287-693A0FDAC09B}" type="slidenum">
              <a:rPr lang="zh-CN" altLang="en-US" smtClean="0"/>
              <a:t>38</a:t>
            </a:fld>
            <a:endParaRPr lang="zh-CN" altLang="en-US"/>
          </a:p>
        </p:txBody>
      </p:sp>
      <p:sp>
        <p:nvSpPr>
          <p:cNvPr id="9" name="Title 1">
            <a:extLst>
              <a:ext uri="{FF2B5EF4-FFF2-40B4-BE49-F238E27FC236}">
                <a16:creationId xmlns:a16="http://schemas.microsoft.com/office/drawing/2014/main" id="{E9D0763C-7A25-F89D-9A6E-7CACC62E4E3F}"/>
              </a:ext>
            </a:extLst>
          </p:cNvPr>
          <p:cNvSpPr>
            <a:spLocks noGrp="1"/>
          </p:cNvSpPr>
          <p:nvPr>
            <p:ph type="title"/>
          </p:nvPr>
        </p:nvSpPr>
        <p:spPr>
          <a:xfrm>
            <a:off x="838200" y="365125"/>
            <a:ext cx="11477822" cy="1325563"/>
          </a:xfrm>
        </p:spPr>
        <p:txBody>
          <a:bodyPr vert="horz" lIns="91440" tIns="45720" rIns="91440" bIns="45720" rtlCol="0" anchor="ctr">
            <a:normAutofit/>
          </a:bodyPr>
          <a:lstStyle/>
          <a:p>
            <a:r>
              <a:rPr lang="en-US" b="1" dirty="0">
                <a:latin typeface="Calibri" panose="020F0502020204030204" pitchFamily="34" charset="0"/>
                <a:cs typeface="Calibri" panose="020F0502020204030204" pitchFamily="34" charset="0"/>
              </a:rPr>
              <a:t>General programming languages – Java</a:t>
            </a:r>
          </a:p>
        </p:txBody>
      </p:sp>
      <p:sp>
        <p:nvSpPr>
          <p:cNvPr id="2" name="文本框 1">
            <a:extLst>
              <a:ext uri="{FF2B5EF4-FFF2-40B4-BE49-F238E27FC236}">
                <a16:creationId xmlns:a16="http://schemas.microsoft.com/office/drawing/2014/main" id="{F244879B-93D8-B26D-5B1C-8B78CFA171FC}"/>
              </a:ext>
            </a:extLst>
          </p:cNvPr>
          <p:cNvSpPr txBox="1"/>
          <p:nvPr/>
        </p:nvSpPr>
        <p:spPr>
          <a:xfrm>
            <a:off x="604736" y="2203064"/>
            <a:ext cx="8960796" cy="3913059"/>
          </a:xfrm>
          <a:prstGeom prst="rect">
            <a:avLst/>
          </a:prstGeom>
          <a:noFill/>
        </p:spPr>
        <p:txBody>
          <a:bodyPr wrap="square" rtlCol="0">
            <a:spAutoFit/>
          </a:bodyPr>
          <a:lstStyle/>
          <a:p>
            <a:pPr>
              <a:lnSpc>
                <a:spcPct val="150000"/>
              </a:lnSpc>
            </a:pPr>
            <a:r>
              <a:rPr lang="en-US" sz="2400" b="1" dirty="0">
                <a:latin typeface="Calibri" panose="020F0502020204030204" pitchFamily="34" charset="0"/>
                <a:cs typeface="Calibri" panose="020F0502020204030204" pitchFamily="34" charset="0"/>
              </a:rPr>
              <a:t>Advantages of using Java:</a:t>
            </a:r>
          </a:p>
          <a:p>
            <a:pPr marL="342900" indent="-34290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One of the top-ranked programming languages used today.</a:t>
            </a:r>
          </a:p>
          <a:p>
            <a:pPr marL="342900" indent="-34290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Used in a number of data analytics processes – cleaning data, importing and exporting data, statistical analysis, data visualization.</a:t>
            </a:r>
          </a:p>
          <a:p>
            <a:pPr marL="342900" indent="-34290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Used in the development of big data frameworks and tools – Hadoop, Hive, Spark</a:t>
            </a:r>
          </a:p>
          <a:p>
            <a:pPr marL="342900" indent="-34290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Well-suited for speed critical projects.</a:t>
            </a:r>
          </a:p>
        </p:txBody>
      </p:sp>
      <p:pic>
        <p:nvPicPr>
          <p:cNvPr id="8194" name="Picture 2" descr="Java logo vector in (EPS, AI, CDR) free download">
            <a:extLst>
              <a:ext uri="{FF2B5EF4-FFF2-40B4-BE49-F238E27FC236}">
                <a16:creationId xmlns:a16="http://schemas.microsoft.com/office/drawing/2014/main" id="{4C857DB3-A7AB-9DEB-82D3-9D98E8EA79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68181" y="3429000"/>
            <a:ext cx="2025606" cy="2025606"/>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008BECC8-E3C1-BA98-5D16-FD80BA160759}"/>
              </a:ext>
            </a:extLst>
          </p:cNvPr>
          <p:cNvSpPr txBox="1"/>
          <p:nvPr/>
        </p:nvSpPr>
        <p:spPr>
          <a:xfrm>
            <a:off x="331881" y="1530196"/>
            <a:ext cx="11361906" cy="830997"/>
          </a:xfrm>
          <a:prstGeom prst="rect">
            <a:avLst/>
          </a:prstGeom>
          <a:noFill/>
        </p:spPr>
        <p:txBody>
          <a:bodyPr wrap="square" rtlCol="0">
            <a:spAutoFit/>
          </a:bodyPr>
          <a:lstStyle/>
          <a:p>
            <a:r>
              <a:rPr lang="en-US" sz="2400" b="1" dirty="0">
                <a:latin typeface="Calibri" panose="020F0502020204030204" pitchFamily="34" charset="0"/>
                <a:cs typeface="Calibri" panose="020F0502020204030204" pitchFamily="34" charset="0"/>
              </a:rPr>
              <a:t>Java</a:t>
            </a:r>
            <a:r>
              <a:rPr lang="en-US" sz="2400" dirty="0">
                <a:latin typeface="Calibri" panose="020F0502020204030204" pitchFamily="34" charset="0"/>
                <a:cs typeface="Calibri" panose="020F0502020204030204" pitchFamily="34" charset="0"/>
              </a:rPr>
              <a:t> is an object-oriented, class based, and platform-independent programming language.</a:t>
            </a:r>
          </a:p>
          <a:p>
            <a:endParaRPr lang="en-US" sz="2400" dirty="0"/>
          </a:p>
        </p:txBody>
      </p:sp>
    </p:spTree>
    <p:extLst>
      <p:ext uri="{BB962C8B-B14F-4D97-AF65-F5344CB8AC3E}">
        <p14:creationId xmlns:p14="http://schemas.microsoft.com/office/powerpoint/2010/main" val="22702568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9B2B04A-5EF8-9CCD-CA72-B7A1E8838A23}"/>
              </a:ext>
            </a:extLst>
          </p:cNvPr>
          <p:cNvSpPr>
            <a:spLocks noGrp="1"/>
          </p:cNvSpPr>
          <p:nvPr>
            <p:ph type="sldNum" sz="quarter" idx="12"/>
          </p:nvPr>
        </p:nvSpPr>
        <p:spPr/>
        <p:txBody>
          <a:bodyPr/>
          <a:lstStyle/>
          <a:p>
            <a:fld id="{C399462D-D873-47C0-B287-693A0FDAC09B}" type="slidenum">
              <a:rPr lang="zh-CN" altLang="en-US" smtClean="0"/>
              <a:t>39</a:t>
            </a:fld>
            <a:endParaRPr lang="zh-CN" altLang="en-US"/>
          </a:p>
        </p:txBody>
      </p:sp>
      <p:sp>
        <p:nvSpPr>
          <p:cNvPr id="9" name="Title 1">
            <a:extLst>
              <a:ext uri="{FF2B5EF4-FFF2-40B4-BE49-F238E27FC236}">
                <a16:creationId xmlns:a16="http://schemas.microsoft.com/office/drawing/2014/main" id="{E9D0763C-7A25-F89D-9A6E-7CACC62E4E3F}"/>
              </a:ext>
            </a:extLst>
          </p:cNvPr>
          <p:cNvSpPr>
            <a:spLocks noGrp="1"/>
          </p:cNvSpPr>
          <p:nvPr>
            <p:ph type="title"/>
          </p:nvPr>
        </p:nvSpPr>
        <p:spPr>
          <a:xfrm>
            <a:off x="838200" y="365125"/>
            <a:ext cx="11477822" cy="1325563"/>
          </a:xfrm>
        </p:spPr>
        <p:txBody>
          <a:bodyPr vert="horz" lIns="91440" tIns="45720" rIns="91440" bIns="45720" rtlCol="0" anchor="ctr">
            <a:normAutofit/>
          </a:bodyPr>
          <a:lstStyle/>
          <a:p>
            <a:r>
              <a:rPr lang="en-US" sz="4400" b="1" dirty="0">
                <a:latin typeface="Calibri" panose="020F0502020204030204" pitchFamily="34" charset="0"/>
                <a:cs typeface="Calibri" panose="020F0502020204030204" pitchFamily="34" charset="0"/>
              </a:rPr>
              <a:t>Shell and scripting languages</a:t>
            </a:r>
            <a:r>
              <a:rPr lang="en-US" b="1" dirty="0">
                <a:latin typeface="Calibri" panose="020F0502020204030204" pitchFamily="34" charset="0"/>
                <a:cs typeface="Calibri" panose="020F0502020204030204" pitchFamily="34" charset="0"/>
              </a:rPr>
              <a:t> </a:t>
            </a:r>
          </a:p>
        </p:txBody>
      </p:sp>
      <p:sp>
        <p:nvSpPr>
          <p:cNvPr id="2" name="文本框 1">
            <a:extLst>
              <a:ext uri="{FF2B5EF4-FFF2-40B4-BE49-F238E27FC236}">
                <a16:creationId xmlns:a16="http://schemas.microsoft.com/office/drawing/2014/main" id="{F244879B-93D8-B26D-5B1C-8B78CFA171FC}"/>
              </a:ext>
            </a:extLst>
          </p:cNvPr>
          <p:cNvSpPr txBox="1"/>
          <p:nvPr/>
        </p:nvSpPr>
        <p:spPr>
          <a:xfrm>
            <a:off x="838200" y="1610556"/>
            <a:ext cx="10765221" cy="3913059"/>
          </a:xfrm>
          <a:prstGeom prst="rect">
            <a:avLst/>
          </a:prstGeom>
          <a:noFill/>
        </p:spPr>
        <p:txBody>
          <a:bodyPr wrap="square" rtlCol="0">
            <a:spAutoFit/>
          </a:bodyPr>
          <a:lstStyle/>
          <a:p>
            <a:pPr>
              <a:lnSpc>
                <a:spcPct val="150000"/>
              </a:lnSpc>
            </a:pPr>
            <a:r>
              <a:rPr lang="en-US" sz="2400" b="1" dirty="0">
                <a:latin typeface="Calibri" panose="020F0502020204030204" pitchFamily="34" charset="0"/>
                <a:cs typeface="Calibri" panose="020F0502020204030204" pitchFamily="34" charset="0"/>
              </a:rPr>
              <a:t>Typical operation performed by shell scripts include:</a:t>
            </a:r>
          </a:p>
          <a:p>
            <a:pPr marL="342900" indent="-34290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File manipulation</a:t>
            </a:r>
          </a:p>
          <a:p>
            <a:pPr marL="342900" indent="-34290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Program execution</a:t>
            </a:r>
          </a:p>
          <a:p>
            <a:pPr marL="342900" indent="-34290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System administration tasks such as dis backups and evaluating system logs</a:t>
            </a:r>
          </a:p>
          <a:p>
            <a:pPr marL="342900" indent="-34290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Installation scripts for complex programs</a:t>
            </a:r>
          </a:p>
          <a:p>
            <a:pPr marL="342900" indent="-34290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Executing routine backups</a:t>
            </a:r>
          </a:p>
          <a:p>
            <a:pPr marL="342900" indent="-34290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Running batches.</a:t>
            </a:r>
          </a:p>
        </p:txBody>
      </p:sp>
    </p:spTree>
    <p:extLst>
      <p:ext uri="{BB962C8B-B14F-4D97-AF65-F5344CB8AC3E}">
        <p14:creationId xmlns:p14="http://schemas.microsoft.com/office/powerpoint/2010/main" val="40422544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1E892-09D7-2A4A-98CA-BBA07FAD13A3}"/>
              </a:ext>
            </a:extLst>
          </p:cNvPr>
          <p:cNvSpPr>
            <a:spLocks noGrp="1"/>
          </p:cNvSpPr>
          <p:nvPr>
            <p:ph type="title"/>
          </p:nvPr>
        </p:nvSpPr>
        <p:spPr/>
        <p:txBody>
          <a:bodyPr vert="horz" lIns="91440" tIns="45720" rIns="91440" bIns="45720" rtlCol="0" anchor="ctr">
            <a:normAutofit/>
          </a:bodyPr>
          <a:lstStyle/>
          <a:p>
            <a:r>
              <a:rPr lang="en-US" dirty="0">
                <a:latin typeface="Calibri" panose="020F0502020204030204" pitchFamily="34" charset="0"/>
                <a:cs typeface="Calibri" panose="020F0502020204030204" pitchFamily="34" charset="0"/>
              </a:rPr>
              <a:t>Bird’s-eye view of this course</a:t>
            </a:r>
          </a:p>
        </p:txBody>
      </p:sp>
      <p:sp>
        <p:nvSpPr>
          <p:cNvPr id="3" name="Content Placeholder 2">
            <a:extLst>
              <a:ext uri="{FF2B5EF4-FFF2-40B4-BE49-F238E27FC236}">
                <a16:creationId xmlns:a16="http://schemas.microsoft.com/office/drawing/2014/main" id="{6697C888-C654-F442-87E2-9F1C857BFFC9}"/>
              </a:ext>
            </a:extLst>
          </p:cNvPr>
          <p:cNvSpPr>
            <a:spLocks noGrp="1"/>
          </p:cNvSpPr>
          <p:nvPr>
            <p:ph idx="1"/>
          </p:nvPr>
        </p:nvSpPr>
        <p:spPr/>
        <p:txBody>
          <a:bodyPr/>
          <a:lstStyle/>
          <a:p>
            <a:r>
              <a:rPr lang="en-US" dirty="0">
                <a:solidFill>
                  <a:srgbClr val="FF0000"/>
                </a:solidFill>
                <a:latin typeface="Calibri" panose="020F0502020204030204" pitchFamily="34" charset="0"/>
                <a:cs typeface="Calibri" panose="020F0502020204030204" pitchFamily="34" charset="0"/>
              </a:rPr>
              <a:t>Data pipeline</a:t>
            </a:r>
          </a:p>
          <a:p>
            <a:pPr lvl="1"/>
            <a:r>
              <a:rPr lang="en-US" dirty="0">
                <a:latin typeface="Calibri" panose="020F0502020204030204" pitchFamily="34" charset="0"/>
                <a:cs typeface="Calibri" panose="020F0502020204030204" pitchFamily="34" charset="0"/>
              </a:rPr>
              <a:t>Data acquisition, data processing, and data storage</a:t>
            </a:r>
          </a:p>
          <a:p>
            <a:pPr lvl="1"/>
            <a:r>
              <a:rPr lang="en-US" dirty="0">
                <a:latin typeface="Calibri" panose="020F0502020204030204" pitchFamily="34" charset="0"/>
                <a:cs typeface="Calibri" panose="020F0502020204030204" pitchFamily="34" charset="0"/>
              </a:rPr>
              <a:t>Data management</a:t>
            </a:r>
          </a:p>
          <a:p>
            <a:r>
              <a:rPr lang="en-US" dirty="0">
                <a:latin typeface="Calibri" panose="020F0502020204030204" pitchFamily="34" charset="0"/>
                <a:cs typeface="Calibri" panose="020F0502020204030204" pitchFamily="34" charset="0"/>
              </a:rPr>
              <a:t>Data processing techniques for </a:t>
            </a:r>
            <a:r>
              <a:rPr lang="en-US" dirty="0">
                <a:solidFill>
                  <a:srgbClr val="FF0000"/>
                </a:solidFill>
                <a:latin typeface="Calibri" panose="020F0502020204030204" pitchFamily="34" charset="0"/>
                <a:cs typeface="Calibri" panose="020F0502020204030204" pitchFamily="34" charset="0"/>
              </a:rPr>
              <a:t>data driven applications</a:t>
            </a:r>
          </a:p>
          <a:p>
            <a:pPr lvl="1"/>
            <a:r>
              <a:rPr lang="en-US" dirty="0">
                <a:latin typeface="Calibri" panose="020F0502020204030204" pitchFamily="34" charset="0"/>
                <a:cs typeface="Calibri" panose="020F0502020204030204" pitchFamily="34" charset="0"/>
              </a:rPr>
              <a:t>Information retrieval, recommendations, social network analysis, anomaly detection</a:t>
            </a:r>
          </a:p>
          <a:p>
            <a:pPr lvl="1"/>
            <a:endParaRPr lang="en-US"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DF25C3B8-5E60-1041-8DAE-C4C379E4DA2C}"/>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4</a:t>
            </a:fld>
            <a:endParaRPr lang="zh-CN" alt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807203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9B2B04A-5EF8-9CCD-CA72-B7A1E8838A23}"/>
              </a:ext>
            </a:extLst>
          </p:cNvPr>
          <p:cNvSpPr>
            <a:spLocks noGrp="1"/>
          </p:cNvSpPr>
          <p:nvPr>
            <p:ph type="sldNum" sz="quarter" idx="12"/>
          </p:nvPr>
        </p:nvSpPr>
        <p:spPr/>
        <p:txBody>
          <a:bodyPr/>
          <a:lstStyle/>
          <a:p>
            <a:fld id="{C399462D-D873-47C0-B287-693A0FDAC09B}" type="slidenum">
              <a:rPr lang="zh-CN" altLang="en-US" smtClean="0"/>
              <a:t>40</a:t>
            </a:fld>
            <a:endParaRPr lang="zh-CN" altLang="en-US"/>
          </a:p>
        </p:txBody>
      </p:sp>
      <p:sp>
        <p:nvSpPr>
          <p:cNvPr id="9" name="Title 1">
            <a:extLst>
              <a:ext uri="{FF2B5EF4-FFF2-40B4-BE49-F238E27FC236}">
                <a16:creationId xmlns:a16="http://schemas.microsoft.com/office/drawing/2014/main" id="{E9D0763C-7A25-F89D-9A6E-7CACC62E4E3F}"/>
              </a:ext>
            </a:extLst>
          </p:cNvPr>
          <p:cNvSpPr>
            <a:spLocks noGrp="1"/>
          </p:cNvSpPr>
          <p:nvPr>
            <p:ph type="title"/>
          </p:nvPr>
        </p:nvSpPr>
        <p:spPr>
          <a:xfrm>
            <a:off x="838200" y="365125"/>
            <a:ext cx="11477822" cy="1325563"/>
          </a:xfrm>
        </p:spPr>
        <p:txBody>
          <a:bodyPr vert="horz" lIns="91440" tIns="45720" rIns="91440" bIns="45720" rtlCol="0" anchor="ctr">
            <a:normAutofit/>
          </a:bodyPr>
          <a:lstStyle/>
          <a:p>
            <a:r>
              <a:rPr lang="en-US" sz="4400" b="1" dirty="0">
                <a:latin typeface="Calibri" panose="020F0502020204030204" pitchFamily="34" charset="0"/>
                <a:cs typeface="Calibri" panose="020F0502020204030204" pitchFamily="34" charset="0"/>
              </a:rPr>
              <a:t>Shell and scripting languages</a:t>
            </a:r>
            <a:r>
              <a:rPr lang="en-US" b="1" dirty="0">
                <a:latin typeface="Calibri" panose="020F0502020204030204" pitchFamily="34" charset="0"/>
                <a:cs typeface="Calibri" panose="020F0502020204030204" pitchFamily="34" charset="0"/>
              </a:rPr>
              <a:t> - PowerShell</a:t>
            </a:r>
          </a:p>
        </p:txBody>
      </p:sp>
      <p:sp>
        <p:nvSpPr>
          <p:cNvPr id="2" name="文本框 1">
            <a:extLst>
              <a:ext uri="{FF2B5EF4-FFF2-40B4-BE49-F238E27FC236}">
                <a16:creationId xmlns:a16="http://schemas.microsoft.com/office/drawing/2014/main" id="{F244879B-93D8-B26D-5B1C-8B78CFA171FC}"/>
              </a:ext>
            </a:extLst>
          </p:cNvPr>
          <p:cNvSpPr txBox="1"/>
          <p:nvPr/>
        </p:nvSpPr>
        <p:spPr>
          <a:xfrm>
            <a:off x="496111" y="3093794"/>
            <a:ext cx="9486089" cy="280506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Consists of command-line shell and scripting language</a:t>
            </a:r>
          </a:p>
          <a:p>
            <a:pPr marL="342900" indent="-34290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Object-based and can be used to filter, sort, measure, group, and compare objects as they pass through a data pipeline.</a:t>
            </a:r>
          </a:p>
          <a:p>
            <a:pPr marL="342900" indent="-342900">
              <a:lnSpc>
                <a:spcPct val="150000"/>
              </a:lnSpc>
              <a:buFont typeface="Arial" panose="020B0604020202020204" pitchFamily="34" charset="0"/>
              <a:buChar char="•"/>
            </a:pPr>
            <a:r>
              <a:rPr lang="en-US" sz="2400" dirty="0">
                <a:latin typeface="Calibri" panose="020F0502020204030204" pitchFamily="34" charset="0"/>
                <a:cs typeface="Calibri" panose="020F0502020204030204" pitchFamily="34" charset="0"/>
              </a:rPr>
              <a:t>Used for data mining, building GUIs, creating charts, dashboards, and interactive reports.</a:t>
            </a:r>
          </a:p>
        </p:txBody>
      </p:sp>
      <p:pic>
        <p:nvPicPr>
          <p:cNvPr id="5" name="Picture 6">
            <a:extLst>
              <a:ext uri="{FF2B5EF4-FFF2-40B4-BE49-F238E27FC236}">
                <a16:creationId xmlns:a16="http://schemas.microsoft.com/office/drawing/2014/main" id="{3DC5B707-CC2F-6AD4-EB78-89436542B1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136" b="9887"/>
          <a:stretch/>
        </p:blipFill>
        <p:spPr bwMode="auto">
          <a:xfrm>
            <a:off x="9704361" y="3093794"/>
            <a:ext cx="2143125" cy="1671144"/>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30144450-18A4-8186-0158-ED776D602338}"/>
              </a:ext>
            </a:extLst>
          </p:cNvPr>
          <p:cNvSpPr txBox="1"/>
          <p:nvPr/>
        </p:nvSpPr>
        <p:spPr>
          <a:xfrm>
            <a:off x="344514" y="1573694"/>
            <a:ext cx="11698328" cy="1698029"/>
          </a:xfrm>
          <a:prstGeom prst="rect">
            <a:avLst/>
          </a:prstGeom>
          <a:noFill/>
        </p:spPr>
        <p:txBody>
          <a:bodyPr wrap="square" rtlCol="0">
            <a:spAutoFit/>
          </a:bodyPr>
          <a:lstStyle/>
          <a:p>
            <a:pPr>
              <a:lnSpc>
                <a:spcPct val="150000"/>
              </a:lnSpc>
            </a:pPr>
            <a:r>
              <a:rPr lang="en-US" sz="2400" b="1" dirty="0">
                <a:latin typeface="Calibri" panose="020F0502020204030204" pitchFamily="34" charset="0"/>
                <a:cs typeface="Calibri" panose="020F0502020204030204" pitchFamily="34" charset="0"/>
              </a:rPr>
              <a:t>PowerShell </a:t>
            </a:r>
            <a:r>
              <a:rPr lang="en-US" sz="2400" dirty="0">
                <a:latin typeface="Calibri" panose="020F0502020204030204" pitchFamily="34" charset="0"/>
                <a:cs typeface="Calibri" panose="020F0502020204030204" pitchFamily="34" charset="0"/>
              </a:rPr>
              <a:t>is a cross-platform automation tool and configuration framework by Microsoft that is optimized for working with structured data formats.</a:t>
            </a:r>
          </a:p>
          <a:p>
            <a:pPr>
              <a:lnSpc>
                <a:spcPct val="150000"/>
              </a:lnSpc>
            </a:pPr>
            <a:endParaRPr lang="en-US" sz="2400" dirty="0"/>
          </a:p>
        </p:txBody>
      </p:sp>
    </p:spTree>
    <p:extLst>
      <p:ext uri="{BB962C8B-B14F-4D97-AF65-F5344CB8AC3E}">
        <p14:creationId xmlns:p14="http://schemas.microsoft.com/office/powerpoint/2010/main" val="38728491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60F51360-9914-41B6-B224-5493085BD686}"/>
              </a:ext>
            </a:extLst>
          </p:cNvPr>
          <p:cNvSpPr/>
          <p:nvPr/>
        </p:nvSpPr>
        <p:spPr>
          <a:xfrm>
            <a:off x="0" y="5318620"/>
            <a:ext cx="12113703" cy="1539380"/>
          </a:xfrm>
          <a:prstGeom prst="rtTriangle">
            <a:avLst/>
          </a:prstGeom>
          <a:gradFill flip="none" rotWithShape="1">
            <a:gsLst>
              <a:gs pos="0">
                <a:srgbClr val="97195B">
                  <a:shade val="30000"/>
                  <a:satMod val="115000"/>
                </a:srgbClr>
              </a:gs>
              <a:gs pos="50000">
                <a:srgbClr val="97195B">
                  <a:shade val="67500"/>
                  <a:satMod val="115000"/>
                </a:srgbClr>
              </a:gs>
              <a:gs pos="100000">
                <a:srgbClr val="97195B">
                  <a:shade val="100000"/>
                  <a:satMod val="115000"/>
                </a:srgbClr>
              </a:gs>
            </a:gsLst>
            <a:lin ang="13500000" scaled="1"/>
            <a:tileRect/>
          </a:gradFill>
          <a:ln>
            <a:solidFill>
              <a:srgbClr val="751C5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latin typeface="Calibri" panose="020F0502020204030204" pitchFamily="34" charset="0"/>
              <a:cs typeface="Calibri" panose="020F0502020204030204" pitchFamily="34" charset="0"/>
            </a:endParaRPr>
          </a:p>
        </p:txBody>
      </p:sp>
      <p:pic>
        <p:nvPicPr>
          <p:cNvPr id="5" name="Picture 4" descr="Logo of City University of Hong Kong .svg">
            <a:extLst>
              <a:ext uri="{FF2B5EF4-FFF2-40B4-BE49-F238E27FC236}">
                <a16:creationId xmlns:a16="http://schemas.microsoft.com/office/drawing/2014/main" id="{B7A097E9-F579-431B-97B3-E87E1E7757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7920" y="83698"/>
            <a:ext cx="1996440" cy="126331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EED1BF3-56FD-48E0-8983-C1531BD720F6}"/>
              </a:ext>
            </a:extLst>
          </p:cNvPr>
          <p:cNvSpPr/>
          <p:nvPr/>
        </p:nvSpPr>
        <p:spPr>
          <a:xfrm>
            <a:off x="2236714" y="2967335"/>
            <a:ext cx="7718588" cy="923330"/>
          </a:xfrm>
          <a:prstGeom prst="rect">
            <a:avLst/>
          </a:prstGeom>
          <a:noFill/>
        </p:spPr>
        <p:txBody>
          <a:bodyPr wrap="none" lIns="91440" tIns="45720" rIns="91440" bIns="45720">
            <a:spAutoFit/>
          </a:bodyPr>
          <a:lstStyle/>
          <a:p>
            <a:pPr algn="ctr"/>
            <a:r>
              <a:rPr lang="en-US" altLang="zh-CN"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latin typeface="Calibri" panose="020F0502020204030204" pitchFamily="34" charset="0"/>
                <a:cs typeface="Calibri" panose="020F0502020204030204" pitchFamily="34" charset="0"/>
              </a:rPr>
              <a:t>Thanks for your attention!</a:t>
            </a:r>
          </a:p>
        </p:txBody>
      </p:sp>
      <p:sp>
        <p:nvSpPr>
          <p:cNvPr id="8" name="Slide Number Placeholder 7">
            <a:extLst>
              <a:ext uri="{FF2B5EF4-FFF2-40B4-BE49-F238E27FC236}">
                <a16:creationId xmlns:a16="http://schemas.microsoft.com/office/drawing/2014/main" id="{D76AA293-C290-4B2F-9255-07991B1198B8}"/>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41</a:t>
            </a:fld>
            <a:endParaRPr lang="zh-CN" alt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71247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DFB52-2B77-B64D-9C10-A9A016A72F09}"/>
              </a:ext>
            </a:extLst>
          </p:cNvPr>
          <p:cNvSpPr>
            <a:spLocks noGrp="1"/>
          </p:cNvSpPr>
          <p:nvPr>
            <p:ph type="title"/>
          </p:nvPr>
        </p:nvSpPr>
        <p:spPr>
          <a:xfrm>
            <a:off x="603082" y="3029968"/>
            <a:ext cx="11152592" cy="1325563"/>
          </a:xfrm>
        </p:spPr>
        <p:txBody>
          <a:bodyPr vert="horz" lIns="91440" tIns="45720" rIns="91440" bIns="45720" rtlCol="0" anchor="ctr">
            <a:noAutofit/>
          </a:bodyPr>
          <a:lstStyle/>
          <a:p>
            <a:pPr>
              <a:lnSpc>
                <a:spcPct val="150000"/>
              </a:lnSpc>
            </a:pPr>
            <a:r>
              <a:rPr lang="en-US" sz="4000" dirty="0">
                <a:latin typeface="Calibri" panose="020F0502020204030204" pitchFamily="34" charset="0"/>
                <a:cs typeface="Calibri" panose="020F0502020204030204" pitchFamily="34" charset="0"/>
              </a:rPr>
              <a:t>References</a:t>
            </a:r>
            <a:br>
              <a:rPr lang="en-US" sz="2800" dirty="0">
                <a:latin typeface="Calibri" panose="020F0502020204030204" pitchFamily="34" charset="0"/>
                <a:cs typeface="Calibri" panose="020F0502020204030204" pitchFamily="34" charset="0"/>
              </a:rPr>
            </a:br>
            <a:r>
              <a:rPr lang="en-US" sz="2800" dirty="0">
                <a:latin typeface="Calibri" panose="020F0502020204030204" pitchFamily="34" charset="0"/>
                <a:cs typeface="Calibri" panose="020F0502020204030204" pitchFamily="34" charset="0"/>
              </a:rPr>
              <a:t>1. https://www.coursera.org/learn/introduction-to-data-engineering</a:t>
            </a:r>
            <a:br>
              <a:rPr lang="en-US" sz="2800" u="sng" kern="100" dirty="0">
                <a:solidFill>
                  <a:srgbClr val="0563C1"/>
                </a:solidFill>
                <a:latin typeface="Calibri" panose="020F0502020204030204" pitchFamily="34" charset="0"/>
                <a:ea typeface="等线" panose="02010600030101010101" pitchFamily="2" charset="-122"/>
                <a:cs typeface="Calibri" panose="020F0502020204030204" pitchFamily="34" charset="0"/>
              </a:rPr>
            </a:br>
            <a:r>
              <a:rPr lang="en-US" sz="2800" kern="100" dirty="0">
                <a:latin typeface="Calibri" panose="020F0502020204030204" pitchFamily="34" charset="0"/>
                <a:ea typeface="等线" panose="02010600030101010101" pitchFamily="2" charset="-122"/>
                <a:cs typeface="Calibri" panose="020F0502020204030204" pitchFamily="34" charset="0"/>
              </a:rPr>
              <a:t>2. https://macxima.medium.com/data-engineering-572733412d54</a:t>
            </a:r>
            <a:br>
              <a:rPr lang="en-US" sz="2800" kern="100" dirty="0">
                <a:latin typeface="Calibri" panose="020F0502020204030204" pitchFamily="34" charset="0"/>
                <a:ea typeface="等线" panose="02010600030101010101" pitchFamily="2" charset="-122"/>
                <a:cs typeface="Calibri" panose="020F0502020204030204" pitchFamily="34" charset="0"/>
              </a:rPr>
            </a:br>
            <a:r>
              <a:rPr lang="en-US" sz="2800" kern="100" dirty="0">
                <a:latin typeface="Calibri" panose="020F0502020204030204" pitchFamily="34" charset="0"/>
                <a:ea typeface="等线" panose="02010600030101010101" pitchFamily="2" charset="-122"/>
                <a:cs typeface="Calibri" panose="020F0502020204030204" pitchFamily="34" charset="0"/>
              </a:rPr>
              <a:t>3. https://www.analyticsvidhya.com/blog/2021/06/data-engineering-concepts-and-importance/</a:t>
            </a:r>
            <a:br>
              <a:rPr lang="en-US" sz="2800" kern="100" dirty="0">
                <a:latin typeface="Calibri" panose="020F0502020204030204" pitchFamily="34" charset="0"/>
                <a:ea typeface="等线" panose="02010600030101010101" pitchFamily="2" charset="-122"/>
                <a:cs typeface="Calibri" panose="020F0502020204030204" pitchFamily="34" charset="0"/>
              </a:rPr>
            </a:br>
            <a:br>
              <a:rPr lang="en-US" sz="2800" u="sng" kern="100" dirty="0">
                <a:solidFill>
                  <a:srgbClr val="0563C1"/>
                </a:solidFill>
                <a:latin typeface="Calibri" panose="020F0502020204030204" pitchFamily="34" charset="0"/>
                <a:ea typeface="等线" panose="02010600030101010101" pitchFamily="2" charset="-122"/>
                <a:cs typeface="Calibri" panose="020F0502020204030204" pitchFamily="34" charset="0"/>
              </a:rPr>
            </a:br>
            <a:br>
              <a:rPr lang="en-US" sz="2800" u="sng" kern="100" dirty="0">
                <a:solidFill>
                  <a:srgbClr val="0563C1"/>
                </a:solidFill>
                <a:latin typeface="Calibri" panose="020F0502020204030204" pitchFamily="34" charset="0"/>
                <a:ea typeface="等线" panose="02010600030101010101" pitchFamily="2" charset="-122"/>
                <a:cs typeface="Calibri" panose="020F0502020204030204" pitchFamily="34" charset="0"/>
              </a:rPr>
            </a:br>
            <a:endParaRPr lang="en-US" sz="2800" dirty="0">
              <a:latin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A9A59632-DC99-7749-8C78-6B3778F57FF5}"/>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42</a:t>
            </a:fld>
            <a:endParaRPr lang="zh-CN" alt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44377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1E892-09D7-2A4A-98CA-BBA07FAD13A3}"/>
              </a:ext>
            </a:extLst>
          </p:cNvPr>
          <p:cNvSpPr>
            <a:spLocks noGrp="1"/>
          </p:cNvSpPr>
          <p:nvPr>
            <p:ph type="title"/>
          </p:nvPr>
        </p:nvSpPr>
        <p:spPr/>
        <p:txBody>
          <a:bodyPr vert="horz" lIns="91440" tIns="45720" rIns="91440" bIns="45720" rtlCol="0" anchor="ctr">
            <a:normAutofit/>
          </a:bodyPr>
          <a:lstStyle/>
          <a:p>
            <a:r>
              <a:rPr lang="en-US" dirty="0">
                <a:latin typeface="Calibri" panose="020F0502020204030204" pitchFamily="34" charset="0"/>
                <a:cs typeface="Calibri" panose="020F0502020204030204" pitchFamily="34" charset="0"/>
              </a:rPr>
              <a:t>Instruction pattern</a:t>
            </a:r>
          </a:p>
        </p:txBody>
      </p:sp>
      <p:sp>
        <p:nvSpPr>
          <p:cNvPr id="3" name="Content Placeholder 2">
            <a:extLst>
              <a:ext uri="{FF2B5EF4-FFF2-40B4-BE49-F238E27FC236}">
                <a16:creationId xmlns:a16="http://schemas.microsoft.com/office/drawing/2014/main" id="{6697C888-C654-F442-87E2-9F1C857BFFC9}"/>
              </a:ext>
            </a:extLst>
          </p:cNvPr>
          <p:cNvSpPr>
            <a:spLocks noGrp="1"/>
          </p:cNvSpPr>
          <p:nvPr>
            <p:ph idx="1"/>
          </p:nvPr>
        </p:nvSpPr>
        <p:spPr/>
        <p:txBody>
          <a:bodyPr>
            <a:normAutofit fontScale="92500" lnSpcReduction="20000"/>
          </a:bodyPr>
          <a:lstStyle/>
          <a:p>
            <a:r>
              <a:rPr lang="en-US" dirty="0">
                <a:solidFill>
                  <a:srgbClr val="C00000"/>
                </a:solidFill>
                <a:latin typeface="Calibri" panose="020F0502020204030204" pitchFamily="34" charset="0"/>
                <a:cs typeface="Calibri" panose="020F0502020204030204" pitchFamily="34" charset="0"/>
              </a:rPr>
              <a:t>3-hour in-class </a:t>
            </a:r>
            <a:r>
              <a:rPr lang="en-US" altLang="zh-CN" dirty="0">
                <a:solidFill>
                  <a:srgbClr val="C00000"/>
                </a:solidFill>
                <a:latin typeface="Calibri" panose="020F0502020204030204" pitchFamily="34" charset="0"/>
                <a:cs typeface="Calibri" panose="020F0502020204030204" pitchFamily="34" charset="0"/>
              </a:rPr>
              <a:t>learning</a:t>
            </a:r>
          </a:p>
          <a:p>
            <a:pPr lvl="1"/>
            <a:r>
              <a:rPr lang="en-US" dirty="0">
                <a:latin typeface="Calibri" panose="020F0502020204030204" pitchFamily="34" charset="0"/>
                <a:cs typeface="Calibri" panose="020F0502020204030204" pitchFamily="34" charset="0"/>
              </a:rPr>
              <a:t>2-hour l</a:t>
            </a:r>
            <a:r>
              <a:rPr lang="en-US" altLang="zh-CN" dirty="0">
                <a:latin typeface="Calibri" panose="020F0502020204030204" pitchFamily="34" charset="0"/>
                <a:cs typeface="Calibri" panose="020F0502020204030204" pitchFamily="34" charset="0"/>
              </a:rPr>
              <a:t>ecture, Wednesday, 9:30-11:30, AC5-415</a:t>
            </a:r>
          </a:p>
          <a:p>
            <a:pPr lvl="2"/>
            <a:r>
              <a:rPr lang="en-US" dirty="0">
                <a:latin typeface="Calibri" panose="020F0502020204030204" pitchFamily="34" charset="0"/>
                <a:cs typeface="Calibri" panose="020F0502020204030204" pitchFamily="34" charset="0"/>
              </a:rPr>
              <a:t>Cover main topics of the course</a:t>
            </a:r>
          </a:p>
          <a:p>
            <a:pPr lvl="1"/>
            <a:r>
              <a:rPr lang="en-US" dirty="0">
                <a:latin typeface="Calibri" panose="020F0502020204030204" pitchFamily="34" charset="0"/>
                <a:cs typeface="Calibri" panose="020F0502020204030204" pitchFamily="34" charset="0"/>
              </a:rPr>
              <a:t>1-hour tutorial</a:t>
            </a:r>
            <a:r>
              <a:rPr lang="en-US" altLang="zh-CN" dirty="0">
                <a:latin typeface="Calibri" panose="020F0502020204030204" pitchFamily="34" charset="0"/>
                <a:cs typeface="Calibri" panose="020F0502020204030204" pitchFamily="34" charset="0"/>
              </a:rPr>
              <a:t>,</a:t>
            </a:r>
            <a:r>
              <a:rPr lang="en-US" dirty="0">
                <a:latin typeface="Calibri" panose="020F0502020204030204" pitchFamily="34" charset="0"/>
                <a:cs typeface="Calibri" panose="020F0502020204030204" pitchFamily="34" charset="0"/>
              </a:rPr>
              <a:t> Wednesday, 8:30-9:20</a:t>
            </a:r>
            <a:r>
              <a:rPr lang="en-US">
                <a:latin typeface="Calibri" panose="020F0502020204030204" pitchFamily="34" charset="0"/>
                <a:cs typeface="Calibri" panose="020F0502020204030204" pitchFamily="34" charset="0"/>
              </a:rPr>
              <a:t>, AC1-201</a:t>
            </a:r>
            <a:endParaRPr lang="en-US" dirty="0">
              <a:latin typeface="Calibri" panose="020F0502020204030204" pitchFamily="34" charset="0"/>
              <a:cs typeface="Calibri" panose="020F0502020204030204" pitchFamily="34" charset="0"/>
            </a:endParaRPr>
          </a:p>
          <a:p>
            <a:pPr lvl="2"/>
            <a:r>
              <a:rPr lang="en-US" dirty="0">
                <a:latin typeface="Calibri" panose="020F0502020204030204" pitchFamily="34" charset="0"/>
                <a:cs typeface="Calibri" panose="020F0502020204030204" pitchFamily="34" charset="0"/>
              </a:rPr>
              <a:t>In-class hands-on ability, discussions, presentations, etc.</a:t>
            </a:r>
          </a:p>
          <a:p>
            <a:r>
              <a:rPr lang="en-US" dirty="0">
                <a:solidFill>
                  <a:srgbClr val="C00000"/>
                </a:solidFill>
                <a:latin typeface="Calibri" panose="020F0502020204030204" pitchFamily="34" charset="0"/>
                <a:cs typeface="Calibri" panose="020F0502020204030204" pitchFamily="34" charset="0"/>
              </a:rPr>
              <a:t>After class</a:t>
            </a:r>
          </a:p>
          <a:p>
            <a:pPr lvl="1"/>
            <a:r>
              <a:rPr lang="en-US" altLang="zh-CN" dirty="0">
                <a:latin typeface="Calibri" panose="020F0502020204030204" pitchFamily="34" charset="0"/>
                <a:cs typeface="Calibri" panose="020F0502020204030204" pitchFamily="34" charset="0"/>
              </a:rPr>
              <a:t>Homework assignments and projects</a:t>
            </a:r>
          </a:p>
          <a:p>
            <a:pPr lvl="1"/>
            <a:r>
              <a:rPr lang="en-US" altLang="zh-CN" dirty="0">
                <a:latin typeface="Calibri" panose="020F0502020204030204" pitchFamily="34" charset="0"/>
                <a:cs typeface="Calibri" panose="020F0502020204030204" pitchFamily="34" charset="0"/>
              </a:rPr>
              <a:t>Reading recent advances of related fields, implementation details, </a:t>
            </a:r>
          </a:p>
          <a:p>
            <a:pPr lvl="1"/>
            <a:r>
              <a:rPr lang="en-US" altLang="zh-CN" dirty="0">
                <a:latin typeface="Calibri" panose="020F0502020204030204" pitchFamily="34" charset="0"/>
                <a:cs typeface="Calibri" panose="020F0502020204030204" pitchFamily="34" charset="0"/>
              </a:rPr>
              <a:t>Papers, technical blogs, GitHub, etc.</a:t>
            </a:r>
          </a:p>
          <a:p>
            <a:r>
              <a:rPr lang="en-US" dirty="0">
                <a:solidFill>
                  <a:srgbClr val="C00000"/>
                </a:solidFill>
                <a:latin typeface="Calibri" panose="020F0502020204030204" pitchFamily="34" charset="0"/>
                <a:cs typeface="Calibri" panose="020F0502020204030204" pitchFamily="34" charset="0"/>
              </a:rPr>
              <a:t>QA</a:t>
            </a:r>
          </a:p>
          <a:p>
            <a:pPr lvl="1"/>
            <a:r>
              <a:rPr lang="en-US" dirty="0">
                <a:latin typeface="Calibri" panose="020F0502020204030204" pitchFamily="34" charset="0"/>
                <a:cs typeface="Calibri" panose="020F0502020204030204" pitchFamily="34" charset="0"/>
              </a:rPr>
              <a:t>Canvas -&gt; discussions is most preferred</a:t>
            </a:r>
          </a:p>
          <a:p>
            <a:pPr lvl="1"/>
            <a:r>
              <a:rPr lang="en-US" dirty="0">
                <a:latin typeface="Calibri" panose="020F0502020204030204" pitchFamily="34" charset="0"/>
                <a:cs typeface="Calibri" panose="020F0502020204030204" pitchFamily="34" charset="0"/>
              </a:rPr>
              <a:t>Email for more personalized questions</a:t>
            </a:r>
          </a:p>
          <a:p>
            <a:pPr lvl="1"/>
            <a:r>
              <a:rPr lang="en-US" dirty="0">
                <a:latin typeface="Calibri" panose="020F0502020204030204" pitchFamily="34" charset="0"/>
                <a:cs typeface="Calibri" panose="020F0502020204030204" pitchFamily="34" charset="0"/>
              </a:rPr>
              <a:t>TAs for hands-on issues</a:t>
            </a:r>
          </a:p>
          <a:p>
            <a:endParaRPr lang="en-US"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DF25C3B8-5E60-1041-8DAE-C4C379E4DA2C}"/>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5</a:t>
            </a:fld>
            <a:endParaRPr lang="zh-CN" alt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930932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1E892-09D7-2A4A-98CA-BBA07FAD13A3}"/>
              </a:ext>
            </a:extLst>
          </p:cNvPr>
          <p:cNvSpPr>
            <a:spLocks noGrp="1"/>
          </p:cNvSpPr>
          <p:nvPr>
            <p:ph type="title"/>
          </p:nvPr>
        </p:nvSpPr>
        <p:spPr/>
        <p:txBody>
          <a:bodyPr vert="horz" lIns="91440" tIns="45720" rIns="91440" bIns="45720" rtlCol="0" anchor="ctr">
            <a:normAutofit/>
          </a:bodyPr>
          <a:lstStyle/>
          <a:p>
            <a:r>
              <a:rPr lang="en-US" altLang="zh-CN" dirty="0">
                <a:latin typeface="Calibri" panose="020F0502020204030204" pitchFamily="34" charset="0"/>
                <a:cs typeface="Calibri" panose="020F0502020204030204" pitchFamily="34" charset="0"/>
              </a:rPr>
              <a:t>Teaching team</a:t>
            </a:r>
            <a:endParaRPr lang="en-US"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697C888-C654-F442-87E2-9F1C857BFFC9}"/>
              </a:ext>
            </a:extLst>
          </p:cNvPr>
          <p:cNvSpPr>
            <a:spLocks noGrp="1"/>
          </p:cNvSpPr>
          <p:nvPr>
            <p:ph idx="1"/>
          </p:nvPr>
        </p:nvSpPr>
        <p:spPr/>
        <p:txBody>
          <a:bodyPr/>
          <a:lstStyle/>
          <a:p>
            <a:r>
              <a:rPr lang="en-US" sz="2400" dirty="0">
                <a:solidFill>
                  <a:srgbClr val="C00000"/>
                </a:solidFill>
                <a:latin typeface="Calibri" panose="020F0502020204030204" pitchFamily="34" charset="0"/>
                <a:cs typeface="Calibri" panose="020F0502020204030204" pitchFamily="34" charset="0"/>
              </a:rPr>
              <a:t>Dr. Yifan Zhang</a:t>
            </a:r>
          </a:p>
          <a:p>
            <a:pPr lvl="1"/>
            <a:r>
              <a:rPr lang="en-US" dirty="0">
                <a:latin typeface="Calibri" panose="020F0502020204030204" pitchFamily="34" charset="0"/>
                <a:cs typeface="Calibri" panose="020F0502020204030204" pitchFamily="34" charset="0"/>
              </a:rPr>
              <a:t>Yeung AC4 502, </a:t>
            </a:r>
            <a:r>
              <a:rPr lang="en-US" u="sng" dirty="0" err="1">
                <a:solidFill>
                  <a:srgbClr val="0070C0"/>
                </a:solidFill>
                <a:latin typeface="Calibri" panose="020F0502020204030204" pitchFamily="34" charset="0"/>
                <a:cs typeface="Calibri" panose="020F0502020204030204" pitchFamily="34" charset="0"/>
              </a:rPr>
              <a:t>yifan.zhang</a:t>
            </a:r>
            <a:r>
              <a:rPr lang="en-US" dirty="0" err="1">
                <a:solidFill>
                  <a:srgbClr val="0070C0"/>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@cityu-dg.</a:t>
            </a:r>
            <a:r>
              <a:rPr lang="en-US" u="sng" dirty="0" err="1">
                <a:solidFill>
                  <a:srgbClr val="0070C0"/>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edu.</a:t>
            </a:r>
            <a:r>
              <a:rPr lang="en-US" u="sng" dirty="0" err="1">
                <a:solidFill>
                  <a:srgbClr val="0070C0"/>
                </a:solidFill>
                <a:latin typeface="Calibri" panose="020F0502020204030204" pitchFamily="34" charset="0"/>
                <a:cs typeface="Calibri" panose="020F0502020204030204" pitchFamily="34" charset="0"/>
              </a:rPr>
              <a:t>cn</a:t>
            </a:r>
            <a:endParaRPr lang="en-US" u="sng" dirty="0">
              <a:solidFill>
                <a:srgbClr val="0070C0"/>
              </a:solidFill>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TA</a:t>
            </a:r>
          </a:p>
          <a:p>
            <a:pPr marL="581025" lvl="1" indent="0">
              <a:buNone/>
            </a:pPr>
            <a:r>
              <a:rPr lang="en-US" sz="2000" dirty="0">
                <a:latin typeface="Calibri" panose="020F0502020204030204" pitchFamily="34" charset="0"/>
                <a:cs typeface="Calibri" panose="020F0502020204030204" pitchFamily="34" charset="0"/>
              </a:rPr>
              <a:t>Mr. </a:t>
            </a:r>
            <a:r>
              <a:rPr lang="en-US" sz="2000" dirty="0" err="1">
                <a:latin typeface="Calibri" panose="020F0502020204030204" pitchFamily="34" charset="0"/>
                <a:cs typeface="Calibri" panose="020F0502020204030204" pitchFamily="34" charset="0"/>
              </a:rPr>
              <a:t>Haoyu</a:t>
            </a:r>
            <a:r>
              <a:rPr lang="en-US" sz="2000" dirty="0">
                <a:latin typeface="Calibri" panose="020F0502020204030204" pitchFamily="34" charset="0"/>
                <a:cs typeface="Calibri" panose="020F0502020204030204" pitchFamily="34" charset="0"/>
              </a:rPr>
              <a:t> Zhang, AC4 533 (</a:t>
            </a:r>
            <a:r>
              <a:rPr lang="en-US" sz="2000" dirty="0">
                <a:latin typeface="Calibri" panose="020F0502020204030204" pitchFamily="34" charset="0"/>
                <a:cs typeface="Calibri" panose="020F0502020204030204" pitchFamily="34" charset="0"/>
                <a:hlinkClick r:id="rId3"/>
              </a:rPr>
              <a:t>haoyu.zhang@cityu-dg.edu.cn</a:t>
            </a:r>
            <a:r>
              <a:rPr lang="en-US" sz="2000" dirty="0">
                <a:latin typeface="Calibri" panose="020F0502020204030204" pitchFamily="34" charset="0"/>
                <a:cs typeface="Calibri" panose="020F0502020204030204" pitchFamily="34" charset="0"/>
              </a:rPr>
              <a:t>) </a:t>
            </a:r>
          </a:p>
        </p:txBody>
      </p:sp>
      <p:sp>
        <p:nvSpPr>
          <p:cNvPr id="5" name="Slide Number Placeholder 4">
            <a:extLst>
              <a:ext uri="{FF2B5EF4-FFF2-40B4-BE49-F238E27FC236}">
                <a16:creationId xmlns:a16="http://schemas.microsoft.com/office/drawing/2014/main" id="{DF25C3B8-5E60-1041-8DAE-C4C379E4DA2C}"/>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6</a:t>
            </a:fld>
            <a:endParaRPr lang="zh-CN" alt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95478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1E892-09D7-2A4A-98CA-BBA07FAD13A3}"/>
              </a:ext>
            </a:extLst>
          </p:cNvPr>
          <p:cNvSpPr>
            <a:spLocks noGrp="1"/>
          </p:cNvSpPr>
          <p:nvPr>
            <p:ph type="title"/>
          </p:nvPr>
        </p:nvSpPr>
        <p:spPr/>
        <p:txBody>
          <a:bodyPr vert="horz" lIns="91440" tIns="45720" rIns="91440" bIns="45720" rtlCol="0" anchor="ctr">
            <a:normAutofit/>
          </a:bodyPr>
          <a:lstStyle/>
          <a:p>
            <a:r>
              <a:rPr lang="en-US" dirty="0">
                <a:latin typeface="Calibri" panose="020F0502020204030204" pitchFamily="34" charset="0"/>
                <a:cs typeface="Calibri" panose="020F0502020204030204" pitchFamily="34" charset="0"/>
              </a:rPr>
              <a:t>Assessment</a:t>
            </a:r>
          </a:p>
        </p:txBody>
      </p:sp>
      <p:sp>
        <p:nvSpPr>
          <p:cNvPr id="3" name="Content Placeholder 2">
            <a:extLst>
              <a:ext uri="{FF2B5EF4-FFF2-40B4-BE49-F238E27FC236}">
                <a16:creationId xmlns:a16="http://schemas.microsoft.com/office/drawing/2014/main" id="{6697C888-C654-F442-87E2-9F1C857BFFC9}"/>
              </a:ext>
            </a:extLst>
          </p:cNvPr>
          <p:cNvSpPr>
            <a:spLocks noGrp="1"/>
          </p:cNvSpPr>
          <p:nvPr>
            <p:ph idx="1"/>
          </p:nvPr>
        </p:nvSpPr>
        <p:spPr/>
        <p:txBody>
          <a:bodyPr/>
          <a:lstStyle/>
          <a:p>
            <a:r>
              <a:rPr lang="en-US" dirty="0">
                <a:solidFill>
                  <a:srgbClr val="C00000"/>
                </a:solidFill>
                <a:latin typeface="Calibri" panose="020F0502020204030204" pitchFamily="34" charset="0"/>
                <a:cs typeface="Calibri" panose="020F0502020204030204" pitchFamily="34" charset="0"/>
              </a:rPr>
              <a:t>Continuous assessment (60%)</a:t>
            </a:r>
          </a:p>
          <a:p>
            <a:pPr lvl="1"/>
            <a:r>
              <a:rPr lang="en-US" dirty="0">
                <a:latin typeface="Calibri" panose="020F0502020204030204" pitchFamily="34" charset="0"/>
                <a:cs typeface="Calibri" panose="020F0502020204030204" pitchFamily="34" charset="0"/>
              </a:rPr>
              <a:t>2 individual homework assignments (each 15%)</a:t>
            </a:r>
          </a:p>
          <a:p>
            <a:pPr lvl="2"/>
            <a:r>
              <a:rPr lang="en-US" dirty="0">
                <a:latin typeface="Calibri" panose="020F0502020204030204" pitchFamily="34" charset="0"/>
                <a:cs typeface="Calibri" panose="020F0502020204030204" pitchFamily="34" charset="0"/>
              </a:rPr>
              <a:t>Answer questions and/or programming to implement simple data engineering tasks</a:t>
            </a:r>
          </a:p>
          <a:p>
            <a:pPr lvl="1"/>
            <a:r>
              <a:rPr lang="en-US" dirty="0">
                <a:latin typeface="Calibri" panose="020F0502020204030204" pitchFamily="34" charset="0"/>
                <a:cs typeface="Calibri" panose="020F0502020204030204" pitchFamily="34" charset="0"/>
              </a:rPr>
              <a:t>1 group project with presentations (30%)</a:t>
            </a:r>
          </a:p>
          <a:p>
            <a:pPr lvl="2"/>
            <a:r>
              <a:rPr lang="en-US" dirty="0">
                <a:latin typeface="Calibri" panose="020F0502020204030204" pitchFamily="34" charset="0"/>
                <a:cs typeface="Calibri" panose="020F0502020204030204" pitchFamily="34" charset="0"/>
              </a:rPr>
              <a:t>Form a group of 2-3 students (before Week 5)</a:t>
            </a:r>
          </a:p>
          <a:p>
            <a:pPr lvl="2"/>
            <a:r>
              <a:rPr lang="en-US" dirty="0">
                <a:latin typeface="Calibri" panose="020F0502020204030204" pitchFamily="34" charset="0"/>
                <a:cs typeface="Calibri" panose="020F0502020204030204" pitchFamily="34" charset="0"/>
              </a:rPr>
              <a:t>Select one topic among several given topics</a:t>
            </a:r>
          </a:p>
          <a:p>
            <a:pPr lvl="2"/>
            <a:r>
              <a:rPr lang="en-US" dirty="0">
                <a:latin typeface="Calibri" panose="020F0502020204030204" pitchFamily="34" charset="0"/>
                <a:cs typeface="Calibri" panose="020F0502020204030204" pitchFamily="34" charset="0"/>
              </a:rPr>
              <a:t>Do experiments and show your innovation and novelty</a:t>
            </a:r>
          </a:p>
          <a:p>
            <a:pPr lvl="2"/>
            <a:r>
              <a:rPr lang="en-US" dirty="0">
                <a:latin typeface="Calibri" panose="020F0502020204030204" pitchFamily="34" charset="0"/>
                <a:cs typeface="Calibri" panose="020F0502020204030204" pitchFamily="34" charset="0"/>
              </a:rPr>
              <a:t>Reports + codes + others (datasets, proofs, figures, etc.)</a:t>
            </a:r>
          </a:p>
          <a:p>
            <a:pPr lvl="2"/>
            <a:r>
              <a:rPr lang="en-US" dirty="0">
                <a:latin typeface="Calibri" panose="020F0502020204030204" pitchFamily="34" charset="0"/>
                <a:cs typeface="Calibri" panose="020F0502020204030204" pitchFamily="34" charset="0"/>
              </a:rPr>
              <a:t>Presentation (Weeks 12)</a:t>
            </a:r>
          </a:p>
          <a:p>
            <a:r>
              <a:rPr lang="en-US" dirty="0">
                <a:solidFill>
                  <a:srgbClr val="C00000"/>
                </a:solidFill>
                <a:latin typeface="Calibri" panose="020F0502020204030204" pitchFamily="34" charset="0"/>
                <a:cs typeface="Calibri" panose="020F0502020204030204" pitchFamily="34" charset="0"/>
              </a:rPr>
              <a:t>Final exam (40%)</a:t>
            </a:r>
          </a:p>
          <a:p>
            <a:endParaRPr lang="en-US" dirty="0">
              <a:latin typeface="Calibri" panose="020F0502020204030204" pitchFamily="34" charset="0"/>
              <a:cs typeface="Calibri" panose="020F0502020204030204" pitchFamily="34" charset="0"/>
            </a:endParaRPr>
          </a:p>
        </p:txBody>
      </p:sp>
      <p:sp>
        <p:nvSpPr>
          <p:cNvPr id="5" name="Slide Number Placeholder 4">
            <a:extLst>
              <a:ext uri="{FF2B5EF4-FFF2-40B4-BE49-F238E27FC236}">
                <a16:creationId xmlns:a16="http://schemas.microsoft.com/office/drawing/2014/main" id="{DF25C3B8-5E60-1041-8DAE-C4C379E4DA2C}"/>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7</a:t>
            </a:fld>
            <a:endParaRPr lang="zh-CN" alt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983069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1E892-09D7-2A4A-98CA-BBA07FAD13A3}"/>
              </a:ext>
            </a:extLst>
          </p:cNvPr>
          <p:cNvSpPr>
            <a:spLocks noGrp="1"/>
          </p:cNvSpPr>
          <p:nvPr>
            <p:ph type="title"/>
          </p:nvPr>
        </p:nvSpPr>
        <p:spPr/>
        <p:txBody>
          <a:bodyPr vert="horz" lIns="91440" tIns="45720" rIns="91440" bIns="45720" rtlCol="0" anchor="ctr">
            <a:normAutofit/>
          </a:bodyPr>
          <a:lstStyle/>
          <a:p>
            <a:r>
              <a:rPr lang="en-US" dirty="0">
                <a:latin typeface="Calibri" panose="020F0502020204030204" pitchFamily="34" charset="0"/>
                <a:cs typeface="Calibri" panose="020F0502020204030204" pitchFamily="34" charset="0"/>
              </a:rPr>
              <a:t>Schedule</a:t>
            </a:r>
          </a:p>
        </p:txBody>
      </p:sp>
      <p:sp>
        <p:nvSpPr>
          <p:cNvPr id="5" name="Slide Number Placeholder 4">
            <a:extLst>
              <a:ext uri="{FF2B5EF4-FFF2-40B4-BE49-F238E27FC236}">
                <a16:creationId xmlns:a16="http://schemas.microsoft.com/office/drawing/2014/main" id="{DF25C3B8-5E60-1041-8DAE-C4C379E4DA2C}"/>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8</a:t>
            </a:fld>
            <a:endParaRPr lang="zh-CN" altLang="en-US">
              <a:latin typeface="Calibri" panose="020F0502020204030204" pitchFamily="34" charset="0"/>
              <a:cs typeface="Calibri" panose="020F0502020204030204" pitchFamily="34" charset="0"/>
            </a:endParaRPr>
          </a:p>
        </p:txBody>
      </p:sp>
      <p:graphicFrame>
        <p:nvGraphicFramePr>
          <p:cNvPr id="3" name="Table 2">
            <a:extLst>
              <a:ext uri="{FF2B5EF4-FFF2-40B4-BE49-F238E27FC236}">
                <a16:creationId xmlns:a16="http://schemas.microsoft.com/office/drawing/2014/main" id="{05D55B2D-D247-59A1-24BA-B536A8230BD3}"/>
              </a:ext>
            </a:extLst>
          </p:cNvPr>
          <p:cNvGraphicFramePr>
            <a:graphicFrameLocks noGrp="1"/>
          </p:cNvGraphicFramePr>
          <p:nvPr>
            <p:extLst>
              <p:ext uri="{D42A27DB-BD31-4B8C-83A1-F6EECF244321}">
                <p14:modId xmlns:p14="http://schemas.microsoft.com/office/powerpoint/2010/main" val="3688565496"/>
              </p:ext>
            </p:extLst>
          </p:nvPr>
        </p:nvGraphicFramePr>
        <p:xfrm>
          <a:off x="838200" y="1358716"/>
          <a:ext cx="10276114" cy="5180196"/>
        </p:xfrm>
        <a:graphic>
          <a:graphicData uri="http://schemas.openxmlformats.org/drawingml/2006/table">
            <a:tbl>
              <a:tblPr firstRow="1" bandRow="1">
                <a:tableStyleId>{5C22544A-7EE6-4342-B048-85BDC9FD1C3A}</a:tableStyleId>
              </a:tblPr>
              <a:tblGrid>
                <a:gridCol w="1328261">
                  <a:extLst>
                    <a:ext uri="{9D8B030D-6E8A-4147-A177-3AD203B41FA5}">
                      <a16:colId xmlns:a16="http://schemas.microsoft.com/office/drawing/2014/main" val="2425809038"/>
                    </a:ext>
                  </a:extLst>
                </a:gridCol>
                <a:gridCol w="2398024">
                  <a:extLst>
                    <a:ext uri="{9D8B030D-6E8A-4147-A177-3AD203B41FA5}">
                      <a16:colId xmlns:a16="http://schemas.microsoft.com/office/drawing/2014/main" val="3586223499"/>
                    </a:ext>
                  </a:extLst>
                </a:gridCol>
                <a:gridCol w="3980800">
                  <a:extLst>
                    <a:ext uri="{9D8B030D-6E8A-4147-A177-3AD203B41FA5}">
                      <a16:colId xmlns:a16="http://schemas.microsoft.com/office/drawing/2014/main" val="1744239263"/>
                    </a:ext>
                  </a:extLst>
                </a:gridCol>
                <a:gridCol w="2569029">
                  <a:extLst>
                    <a:ext uri="{9D8B030D-6E8A-4147-A177-3AD203B41FA5}">
                      <a16:colId xmlns:a16="http://schemas.microsoft.com/office/drawing/2014/main" val="2312054884"/>
                    </a:ext>
                  </a:extLst>
                </a:gridCol>
              </a:tblGrid>
              <a:tr h="370014">
                <a:tc>
                  <a:txBody>
                    <a:bodyPr/>
                    <a:lstStyle/>
                    <a:p>
                      <a:pPr algn="ctr"/>
                      <a:r>
                        <a:rPr lang="en-US" dirty="0"/>
                        <a:t>Week</a:t>
                      </a:r>
                    </a:p>
                  </a:txBody>
                  <a:tcPr/>
                </a:tc>
                <a:tc>
                  <a:txBody>
                    <a:bodyPr/>
                    <a:lstStyle/>
                    <a:p>
                      <a:pPr algn="ctr"/>
                      <a:r>
                        <a:rPr lang="en-US" dirty="0"/>
                        <a:t>Date</a:t>
                      </a:r>
                    </a:p>
                  </a:txBody>
                  <a:tcPr/>
                </a:tc>
                <a:tc>
                  <a:txBody>
                    <a:bodyPr/>
                    <a:lstStyle/>
                    <a:p>
                      <a:pPr algn="ctr"/>
                      <a:r>
                        <a:rPr lang="en-US" dirty="0"/>
                        <a:t>Topic</a:t>
                      </a:r>
                    </a:p>
                  </a:txBody>
                  <a:tcPr/>
                </a:tc>
                <a:tc>
                  <a:txBody>
                    <a:bodyPr/>
                    <a:lstStyle/>
                    <a:p>
                      <a:pPr algn="ctr"/>
                      <a:r>
                        <a:rPr lang="en-US" dirty="0"/>
                        <a:t>HW</a:t>
                      </a:r>
                    </a:p>
                  </a:txBody>
                  <a:tcPr/>
                </a:tc>
                <a:extLst>
                  <a:ext uri="{0D108BD9-81ED-4DB2-BD59-A6C34878D82A}">
                    <a16:rowId xmlns:a16="http://schemas.microsoft.com/office/drawing/2014/main" val="2028700659"/>
                  </a:ext>
                </a:extLst>
              </a:tr>
              <a:tr h="370014">
                <a:tc>
                  <a:txBody>
                    <a:bodyPr/>
                    <a:lstStyle/>
                    <a:p>
                      <a:pPr algn="ctr"/>
                      <a:r>
                        <a:rPr lang="en-US" dirty="0"/>
                        <a:t>1</a:t>
                      </a:r>
                    </a:p>
                  </a:txBody>
                  <a:tcPr/>
                </a:tc>
                <a:tc>
                  <a:txBody>
                    <a:bodyPr/>
                    <a:lstStyle/>
                    <a:p>
                      <a:pPr algn="ctr"/>
                      <a:r>
                        <a:rPr lang="en-US" dirty="0"/>
                        <a:t>01/13/2025</a:t>
                      </a:r>
                    </a:p>
                  </a:txBody>
                  <a:tcPr/>
                </a:tc>
                <a:tc>
                  <a:txBody>
                    <a:bodyPr/>
                    <a:lstStyle/>
                    <a:p>
                      <a:pPr algn="ctr"/>
                      <a:r>
                        <a:rPr lang="en-US" dirty="0"/>
                        <a:t>Introduction (data ecosystem)</a:t>
                      </a:r>
                    </a:p>
                  </a:txBody>
                  <a:tcPr/>
                </a:tc>
                <a:tc>
                  <a:txBody>
                    <a:bodyPr/>
                    <a:lstStyle/>
                    <a:p>
                      <a:pPr algn="ctr"/>
                      <a:endParaRPr lang="en-US"/>
                    </a:p>
                  </a:txBody>
                  <a:tcPr/>
                </a:tc>
                <a:extLst>
                  <a:ext uri="{0D108BD9-81ED-4DB2-BD59-A6C34878D82A}">
                    <a16:rowId xmlns:a16="http://schemas.microsoft.com/office/drawing/2014/main" val="1258719962"/>
                  </a:ext>
                </a:extLst>
              </a:tr>
              <a:tr h="370014">
                <a:tc>
                  <a:txBody>
                    <a:bodyPr/>
                    <a:lstStyle/>
                    <a:p>
                      <a:pPr algn="ctr"/>
                      <a:r>
                        <a:rPr lang="en-US" dirty="0"/>
                        <a:t>2</a:t>
                      </a:r>
                    </a:p>
                  </a:txBody>
                  <a:tcPr/>
                </a:tc>
                <a:tc>
                  <a:txBody>
                    <a:bodyPr/>
                    <a:lstStyle/>
                    <a:p>
                      <a:pPr algn="ctr"/>
                      <a:r>
                        <a:rPr lang="en-US" dirty="0"/>
                        <a:t>01/15/2025</a:t>
                      </a:r>
                    </a:p>
                  </a:txBody>
                  <a:tcPr/>
                </a:tc>
                <a:tc>
                  <a:txBody>
                    <a:bodyPr/>
                    <a:lstStyle/>
                    <a:p>
                      <a:pPr algn="ctr"/>
                      <a:r>
                        <a:rPr lang="en-US" dirty="0"/>
                        <a:t>Data acquisition</a:t>
                      </a:r>
                    </a:p>
                  </a:txBody>
                  <a:tcPr/>
                </a:tc>
                <a:tc>
                  <a:txBody>
                    <a:bodyPr/>
                    <a:lstStyle/>
                    <a:p>
                      <a:pPr algn="ctr"/>
                      <a:r>
                        <a:rPr lang="en-US" dirty="0"/>
                        <a:t>Assign HW1</a:t>
                      </a:r>
                    </a:p>
                  </a:txBody>
                  <a:tcPr/>
                </a:tc>
                <a:extLst>
                  <a:ext uri="{0D108BD9-81ED-4DB2-BD59-A6C34878D82A}">
                    <a16:rowId xmlns:a16="http://schemas.microsoft.com/office/drawing/2014/main" val="2902098874"/>
                  </a:ext>
                </a:extLst>
              </a:tr>
              <a:tr h="370014">
                <a:tc>
                  <a:txBody>
                    <a:bodyPr/>
                    <a:lstStyle/>
                    <a:p>
                      <a:pPr algn="ctr"/>
                      <a:r>
                        <a:rPr lang="en-US" dirty="0"/>
                        <a:t>3</a:t>
                      </a:r>
                    </a:p>
                  </a:txBody>
                  <a:tcPr/>
                </a:tc>
                <a:tc>
                  <a:txBody>
                    <a:bodyPr/>
                    <a:lstStyle/>
                    <a:p>
                      <a:pPr algn="ctr"/>
                      <a:r>
                        <a:rPr lang="en-US" dirty="0"/>
                        <a:t>01/22/2025</a:t>
                      </a:r>
                    </a:p>
                  </a:txBody>
                  <a:tcPr/>
                </a:tc>
                <a:tc>
                  <a:txBody>
                    <a:bodyPr/>
                    <a:lstStyle/>
                    <a:p>
                      <a:pPr algn="ctr"/>
                      <a:r>
                        <a:rPr lang="en-US" dirty="0"/>
                        <a:t>Data preprocessing</a:t>
                      </a:r>
                    </a:p>
                  </a:txBody>
                  <a:tcPr/>
                </a:tc>
                <a:tc>
                  <a:txBody>
                    <a:bodyPr/>
                    <a:lstStyle/>
                    <a:p>
                      <a:pPr algn="ctr"/>
                      <a:endParaRPr lang="en-US"/>
                    </a:p>
                  </a:txBody>
                  <a:tcPr/>
                </a:tc>
                <a:extLst>
                  <a:ext uri="{0D108BD9-81ED-4DB2-BD59-A6C34878D82A}">
                    <a16:rowId xmlns:a16="http://schemas.microsoft.com/office/drawing/2014/main" val="2002459783"/>
                  </a:ext>
                </a:extLst>
              </a:tr>
              <a:tr h="370014">
                <a:tc>
                  <a:txBody>
                    <a:bodyPr/>
                    <a:lstStyle/>
                    <a:p>
                      <a:pPr algn="ctr"/>
                      <a:r>
                        <a:rPr lang="en-US" dirty="0"/>
                        <a:t>4</a:t>
                      </a:r>
                    </a:p>
                  </a:txBody>
                  <a:tcPr/>
                </a:tc>
                <a:tc>
                  <a:txBody>
                    <a:bodyPr/>
                    <a:lstStyle/>
                    <a:p>
                      <a:pPr algn="ctr"/>
                      <a:r>
                        <a:rPr lang="en-US" dirty="0"/>
                        <a:t>02/19/2025</a:t>
                      </a:r>
                    </a:p>
                  </a:txBody>
                  <a:tcPr/>
                </a:tc>
                <a:tc>
                  <a:txBody>
                    <a:bodyPr/>
                    <a:lstStyle/>
                    <a:p>
                      <a:pPr algn="ctr"/>
                      <a:r>
                        <a:rPr lang="en-US" dirty="0"/>
                        <a:t>Data visualization</a:t>
                      </a:r>
                    </a:p>
                  </a:txBody>
                  <a:tcPr/>
                </a:tc>
                <a:tc>
                  <a:txBody>
                    <a:bodyPr/>
                    <a:lstStyle/>
                    <a:p>
                      <a:pPr algn="ctr"/>
                      <a:endParaRPr lang="en-US" dirty="0"/>
                    </a:p>
                  </a:txBody>
                  <a:tcPr/>
                </a:tc>
                <a:extLst>
                  <a:ext uri="{0D108BD9-81ED-4DB2-BD59-A6C34878D82A}">
                    <a16:rowId xmlns:a16="http://schemas.microsoft.com/office/drawing/2014/main" val="2880891754"/>
                  </a:ext>
                </a:extLst>
              </a:tr>
              <a:tr h="370014">
                <a:tc>
                  <a:txBody>
                    <a:bodyPr/>
                    <a:lstStyle/>
                    <a:p>
                      <a:pPr algn="ctr"/>
                      <a:r>
                        <a:rPr lang="en-US" dirty="0"/>
                        <a:t>5</a:t>
                      </a:r>
                    </a:p>
                  </a:txBody>
                  <a:tcPr/>
                </a:tc>
                <a:tc>
                  <a:txBody>
                    <a:bodyPr/>
                    <a:lstStyle/>
                    <a:p>
                      <a:pPr algn="ctr"/>
                      <a:r>
                        <a:rPr lang="en-US" dirty="0"/>
                        <a:t>02/26/2025</a:t>
                      </a:r>
                    </a:p>
                  </a:txBody>
                  <a:tcPr/>
                </a:tc>
                <a:tc>
                  <a:txBody>
                    <a:bodyPr/>
                    <a:lstStyle/>
                    <a:p>
                      <a:pPr algn="ctr"/>
                      <a:r>
                        <a:rPr lang="en-US" dirty="0"/>
                        <a:t>Data indexing</a:t>
                      </a:r>
                    </a:p>
                  </a:txBody>
                  <a:tcPr/>
                </a:tc>
                <a:tc>
                  <a:txBody>
                    <a:bodyPr/>
                    <a:lstStyle/>
                    <a:p>
                      <a:pPr algn="ctr"/>
                      <a:r>
                        <a:rPr lang="en-US" dirty="0"/>
                        <a:t>Assign HW2, HW1 due</a:t>
                      </a:r>
                    </a:p>
                  </a:txBody>
                  <a:tcPr/>
                </a:tc>
                <a:extLst>
                  <a:ext uri="{0D108BD9-81ED-4DB2-BD59-A6C34878D82A}">
                    <a16:rowId xmlns:a16="http://schemas.microsoft.com/office/drawing/2014/main" val="3167622201"/>
                  </a:ext>
                </a:extLst>
              </a:tr>
              <a:tr h="370014">
                <a:tc>
                  <a:txBody>
                    <a:bodyPr/>
                    <a:lstStyle/>
                    <a:p>
                      <a:pPr algn="ctr"/>
                      <a:r>
                        <a:rPr lang="en-US" dirty="0"/>
                        <a:t>6</a:t>
                      </a:r>
                    </a:p>
                  </a:txBody>
                  <a:tcPr/>
                </a:tc>
                <a:tc>
                  <a:txBody>
                    <a:bodyPr/>
                    <a:lstStyle/>
                    <a:p>
                      <a:pPr algn="ctr"/>
                      <a:r>
                        <a:rPr lang="en-US" dirty="0"/>
                        <a:t>03/05/2025</a:t>
                      </a:r>
                    </a:p>
                  </a:txBody>
                  <a:tcPr/>
                </a:tc>
                <a:tc>
                  <a:txBody>
                    <a:bodyPr/>
                    <a:lstStyle/>
                    <a:p>
                      <a:pPr algn="ctr"/>
                      <a:r>
                        <a:rPr lang="en-US" dirty="0"/>
                        <a:t>Data querying</a:t>
                      </a:r>
                    </a:p>
                  </a:txBody>
                  <a:tcPr/>
                </a:tc>
                <a:tc>
                  <a:txBody>
                    <a:bodyPr/>
                    <a:lstStyle/>
                    <a:p>
                      <a:pPr algn="ctr"/>
                      <a:r>
                        <a:rPr lang="en-US" dirty="0"/>
                        <a:t>Assign group project</a:t>
                      </a:r>
                    </a:p>
                  </a:txBody>
                  <a:tcPr/>
                </a:tc>
                <a:extLst>
                  <a:ext uri="{0D108BD9-81ED-4DB2-BD59-A6C34878D82A}">
                    <a16:rowId xmlns:a16="http://schemas.microsoft.com/office/drawing/2014/main" val="3861816512"/>
                  </a:ext>
                </a:extLst>
              </a:tr>
              <a:tr h="370014">
                <a:tc>
                  <a:txBody>
                    <a:bodyPr/>
                    <a:lstStyle/>
                    <a:p>
                      <a:pPr algn="ctr"/>
                      <a:r>
                        <a:rPr lang="en-US" dirty="0"/>
                        <a:t>7</a:t>
                      </a:r>
                    </a:p>
                  </a:txBody>
                  <a:tcPr/>
                </a:tc>
                <a:tc>
                  <a:txBody>
                    <a:bodyPr/>
                    <a:lstStyle/>
                    <a:p>
                      <a:pPr algn="ctr"/>
                      <a:r>
                        <a:rPr lang="en-US" dirty="0"/>
                        <a:t>03/12/2025</a:t>
                      </a:r>
                    </a:p>
                  </a:txBody>
                  <a:tcPr/>
                </a:tc>
                <a:tc>
                  <a:txBody>
                    <a:bodyPr/>
                    <a:lstStyle/>
                    <a:p>
                      <a:pPr algn="ctr"/>
                      <a:r>
                        <a:rPr lang="en-US" dirty="0"/>
                        <a:t>Data driven applications (1)</a:t>
                      </a:r>
                    </a:p>
                  </a:txBody>
                  <a:tcPr/>
                </a:tc>
                <a:tc>
                  <a:txBody>
                    <a:bodyPr/>
                    <a:lstStyle/>
                    <a:p>
                      <a:pPr algn="ctr"/>
                      <a:endParaRPr lang="en-US" dirty="0"/>
                    </a:p>
                  </a:txBody>
                  <a:tcPr/>
                </a:tc>
                <a:extLst>
                  <a:ext uri="{0D108BD9-81ED-4DB2-BD59-A6C34878D82A}">
                    <a16:rowId xmlns:a16="http://schemas.microsoft.com/office/drawing/2014/main" val="1207384826"/>
                  </a:ext>
                </a:extLst>
              </a:tr>
              <a:tr h="370014">
                <a:tc>
                  <a:txBody>
                    <a:bodyPr/>
                    <a:lstStyle/>
                    <a:p>
                      <a:pPr algn="ctr"/>
                      <a:r>
                        <a:rPr lang="en-US" dirty="0"/>
                        <a:t>8</a:t>
                      </a:r>
                    </a:p>
                  </a:txBody>
                  <a:tcPr/>
                </a:tc>
                <a:tc>
                  <a:txBody>
                    <a:bodyPr/>
                    <a:lstStyle/>
                    <a:p>
                      <a:pPr algn="ctr"/>
                      <a:r>
                        <a:rPr lang="en-US" dirty="0"/>
                        <a:t>03/19/2025</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Data driven applications (2)</a:t>
                      </a:r>
                    </a:p>
                  </a:txBody>
                  <a:tcPr/>
                </a:tc>
                <a:tc>
                  <a:txBody>
                    <a:bodyPr/>
                    <a:lstStyle/>
                    <a:p>
                      <a:pPr algn="ctr"/>
                      <a:r>
                        <a:rPr lang="en-US" dirty="0"/>
                        <a:t>HW2 due</a:t>
                      </a:r>
                    </a:p>
                  </a:txBody>
                  <a:tcPr/>
                </a:tc>
                <a:extLst>
                  <a:ext uri="{0D108BD9-81ED-4DB2-BD59-A6C34878D82A}">
                    <a16:rowId xmlns:a16="http://schemas.microsoft.com/office/drawing/2014/main" val="605424919"/>
                  </a:ext>
                </a:extLst>
              </a:tr>
              <a:tr h="370014">
                <a:tc>
                  <a:txBody>
                    <a:bodyPr/>
                    <a:lstStyle/>
                    <a:p>
                      <a:pPr algn="ctr"/>
                      <a:r>
                        <a:rPr lang="en-US" dirty="0"/>
                        <a:t>9</a:t>
                      </a:r>
                    </a:p>
                  </a:txBody>
                  <a:tcPr/>
                </a:tc>
                <a:tc>
                  <a:txBody>
                    <a:bodyPr/>
                    <a:lstStyle/>
                    <a:p>
                      <a:pPr algn="ctr"/>
                      <a:r>
                        <a:rPr lang="en-US" dirty="0"/>
                        <a:t>03/26/2025</a:t>
                      </a:r>
                    </a:p>
                  </a:txBody>
                  <a:tcPr/>
                </a:tc>
                <a:tc>
                  <a:txBody>
                    <a:bodyPr/>
                    <a:lstStyle/>
                    <a:p>
                      <a:pPr algn="ctr"/>
                      <a:r>
                        <a:rPr lang="en-US" dirty="0"/>
                        <a:t>Data management</a:t>
                      </a:r>
                    </a:p>
                  </a:txBody>
                  <a:tcPr/>
                </a:tc>
                <a:tc>
                  <a:txBody>
                    <a:bodyPr/>
                    <a:lstStyle/>
                    <a:p>
                      <a:pPr algn="ctr"/>
                      <a:endParaRPr lang="en-US" dirty="0"/>
                    </a:p>
                  </a:txBody>
                  <a:tcPr/>
                </a:tc>
                <a:extLst>
                  <a:ext uri="{0D108BD9-81ED-4DB2-BD59-A6C34878D82A}">
                    <a16:rowId xmlns:a16="http://schemas.microsoft.com/office/drawing/2014/main" val="2814270797"/>
                  </a:ext>
                </a:extLst>
              </a:tr>
              <a:tr h="370014">
                <a:tc>
                  <a:txBody>
                    <a:bodyPr/>
                    <a:lstStyle/>
                    <a:p>
                      <a:pPr algn="ctr"/>
                      <a:r>
                        <a:rPr lang="en-US" dirty="0"/>
                        <a:t>10</a:t>
                      </a:r>
                    </a:p>
                  </a:txBody>
                  <a:tcPr/>
                </a:tc>
                <a:tc>
                  <a:txBody>
                    <a:bodyPr/>
                    <a:lstStyle/>
                    <a:p>
                      <a:pPr algn="ctr"/>
                      <a:r>
                        <a:rPr lang="en-US" dirty="0"/>
                        <a:t>04/02/2025</a:t>
                      </a:r>
                    </a:p>
                  </a:txBody>
                  <a:tcPr/>
                </a:tc>
                <a:tc>
                  <a:txBody>
                    <a:bodyPr/>
                    <a:lstStyle/>
                    <a:p>
                      <a:pPr algn="ctr"/>
                      <a:r>
                        <a:rPr lang="en-US" dirty="0"/>
                        <a:t>Advanced topics and recent trends</a:t>
                      </a:r>
                    </a:p>
                  </a:txBody>
                  <a:tcPr/>
                </a:tc>
                <a:tc>
                  <a:txBody>
                    <a:bodyPr/>
                    <a:lstStyle/>
                    <a:p>
                      <a:pPr algn="ctr"/>
                      <a:endParaRPr lang="en-US" dirty="0"/>
                    </a:p>
                  </a:txBody>
                  <a:tcPr/>
                </a:tc>
                <a:extLst>
                  <a:ext uri="{0D108BD9-81ED-4DB2-BD59-A6C34878D82A}">
                    <a16:rowId xmlns:a16="http://schemas.microsoft.com/office/drawing/2014/main" val="321278087"/>
                  </a:ext>
                </a:extLst>
              </a:tr>
              <a:tr h="370014">
                <a:tc>
                  <a:txBody>
                    <a:bodyPr/>
                    <a:lstStyle/>
                    <a:p>
                      <a:pPr algn="ctr"/>
                      <a:r>
                        <a:rPr lang="en-US" dirty="0"/>
                        <a:t>11</a:t>
                      </a:r>
                    </a:p>
                  </a:txBody>
                  <a:tcPr/>
                </a:tc>
                <a:tc>
                  <a:txBody>
                    <a:bodyPr/>
                    <a:lstStyle/>
                    <a:p>
                      <a:pPr algn="ctr"/>
                      <a:r>
                        <a:rPr lang="en-US" dirty="0"/>
                        <a:t>04/09/2025</a:t>
                      </a:r>
                    </a:p>
                  </a:txBody>
                  <a:tcPr/>
                </a:tc>
                <a:tc>
                  <a:txBody>
                    <a:bodyPr/>
                    <a:lstStyle/>
                    <a:p>
                      <a:pPr algn="ctr"/>
                      <a:r>
                        <a:rPr lang="en-US" dirty="0"/>
                        <a:t>Project presentation</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Group project due</a:t>
                      </a:r>
                    </a:p>
                  </a:txBody>
                  <a:tcPr/>
                </a:tc>
                <a:extLst>
                  <a:ext uri="{0D108BD9-81ED-4DB2-BD59-A6C34878D82A}">
                    <a16:rowId xmlns:a16="http://schemas.microsoft.com/office/drawing/2014/main" val="4259614411"/>
                  </a:ext>
                </a:extLst>
              </a:tr>
              <a:tr h="370014">
                <a:tc>
                  <a:txBody>
                    <a:bodyPr/>
                    <a:lstStyle/>
                    <a:p>
                      <a:pPr algn="ctr"/>
                      <a:r>
                        <a:rPr lang="en-US" dirty="0"/>
                        <a:t>12</a:t>
                      </a:r>
                    </a:p>
                  </a:txBody>
                  <a:tcPr/>
                </a:tc>
                <a:tc>
                  <a:txBody>
                    <a:bodyPr/>
                    <a:lstStyle/>
                    <a:p>
                      <a:pPr algn="ctr"/>
                      <a:r>
                        <a:rPr lang="en-US" dirty="0"/>
                        <a:t>04/16/2025</a:t>
                      </a:r>
                    </a:p>
                  </a:txBody>
                  <a:tcPr/>
                </a:tc>
                <a:tc>
                  <a:txBody>
                    <a:bodyPr/>
                    <a:lstStyle/>
                    <a:p>
                      <a:pPr algn="ctr"/>
                      <a:r>
                        <a:rPr lang="en-US" dirty="0"/>
                        <a:t>Course review</a:t>
                      </a:r>
                    </a:p>
                  </a:txBody>
                  <a:tcPr/>
                </a:tc>
                <a:tc>
                  <a:txBody>
                    <a:bodyPr/>
                    <a:lstStyle/>
                    <a:p>
                      <a:pPr algn="ctr"/>
                      <a:endParaRPr lang="en-US" dirty="0"/>
                    </a:p>
                  </a:txBody>
                  <a:tcPr/>
                </a:tc>
                <a:extLst>
                  <a:ext uri="{0D108BD9-81ED-4DB2-BD59-A6C34878D82A}">
                    <a16:rowId xmlns:a16="http://schemas.microsoft.com/office/drawing/2014/main" val="862926201"/>
                  </a:ext>
                </a:extLst>
              </a:tr>
              <a:tr h="370014">
                <a:tc>
                  <a:txBody>
                    <a:bodyPr/>
                    <a:lstStyle/>
                    <a:p>
                      <a:pPr algn="ctr"/>
                      <a:r>
                        <a:rPr lang="en-US" dirty="0"/>
                        <a:t>13</a:t>
                      </a:r>
                    </a:p>
                  </a:txBody>
                  <a:tcPr/>
                </a:tc>
                <a:tc>
                  <a:txBody>
                    <a:bodyPr/>
                    <a:lstStyle/>
                    <a:p>
                      <a:pPr algn="ctr"/>
                      <a:r>
                        <a:rPr lang="en-US" dirty="0"/>
                        <a:t>04/23/2025</a:t>
                      </a:r>
                    </a:p>
                  </a:txBody>
                  <a:tcPr/>
                </a:tc>
                <a:tc>
                  <a:txBody>
                    <a:bodyPr/>
                    <a:lstStyle/>
                    <a:p>
                      <a:pPr algn="ctr"/>
                      <a:r>
                        <a:rPr lang="en-US" dirty="0"/>
                        <a:t>Course review</a:t>
                      </a:r>
                    </a:p>
                  </a:txBody>
                  <a:tcPr/>
                </a:tc>
                <a:tc>
                  <a:txBody>
                    <a:bodyPr/>
                    <a:lstStyle/>
                    <a:p>
                      <a:pPr algn="ctr"/>
                      <a:endParaRPr lang="en-US" dirty="0"/>
                    </a:p>
                  </a:txBody>
                  <a:tcPr/>
                </a:tc>
                <a:extLst>
                  <a:ext uri="{0D108BD9-81ED-4DB2-BD59-A6C34878D82A}">
                    <a16:rowId xmlns:a16="http://schemas.microsoft.com/office/drawing/2014/main" val="1764734380"/>
                  </a:ext>
                </a:extLst>
              </a:tr>
            </a:tbl>
          </a:graphicData>
        </a:graphic>
      </p:graphicFrame>
    </p:spTree>
    <p:extLst>
      <p:ext uri="{BB962C8B-B14F-4D97-AF65-F5344CB8AC3E}">
        <p14:creationId xmlns:p14="http://schemas.microsoft.com/office/powerpoint/2010/main" val="4061184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7F305F5-7ABA-3715-8117-E318DADD63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07C840-1BBD-0A64-E1AC-1637BBC71B05}"/>
              </a:ext>
            </a:extLst>
          </p:cNvPr>
          <p:cNvSpPr>
            <a:spLocks noGrp="1"/>
          </p:cNvSpPr>
          <p:nvPr>
            <p:ph type="title"/>
          </p:nvPr>
        </p:nvSpPr>
        <p:spPr/>
        <p:txBody>
          <a:bodyPr vert="horz" lIns="91440" tIns="45720" rIns="91440" bIns="45720" rtlCol="0" anchor="ctr">
            <a:normAutofit/>
          </a:bodyPr>
          <a:lstStyle/>
          <a:p>
            <a:r>
              <a:rPr lang="en-US" dirty="0">
                <a:latin typeface="Calibri" panose="020F0502020204030204" pitchFamily="34" charset="0"/>
                <a:cs typeface="Calibri" panose="020F0502020204030204" pitchFamily="34" charset="0"/>
              </a:rPr>
              <a:t>Schedule</a:t>
            </a:r>
          </a:p>
        </p:txBody>
      </p:sp>
      <p:sp>
        <p:nvSpPr>
          <p:cNvPr id="5" name="Slide Number Placeholder 4">
            <a:extLst>
              <a:ext uri="{FF2B5EF4-FFF2-40B4-BE49-F238E27FC236}">
                <a16:creationId xmlns:a16="http://schemas.microsoft.com/office/drawing/2014/main" id="{5099A236-78D7-CC38-902F-02B041DF54F9}"/>
              </a:ext>
            </a:extLst>
          </p:cNvPr>
          <p:cNvSpPr>
            <a:spLocks noGrp="1"/>
          </p:cNvSpPr>
          <p:nvPr>
            <p:ph type="sldNum" sz="quarter" idx="12"/>
          </p:nvPr>
        </p:nvSpPr>
        <p:spPr/>
        <p:txBody>
          <a:bodyPr/>
          <a:lstStyle/>
          <a:p>
            <a:fld id="{C399462D-D873-47C0-B287-693A0FDAC09B}" type="slidenum">
              <a:rPr lang="zh-CN" altLang="en-US" smtClean="0">
                <a:latin typeface="Calibri" panose="020F0502020204030204" pitchFamily="34" charset="0"/>
                <a:cs typeface="Calibri" panose="020F0502020204030204" pitchFamily="34" charset="0"/>
              </a:rPr>
              <a:t>9</a:t>
            </a:fld>
            <a:endParaRPr lang="zh-CN" altLang="en-US">
              <a:latin typeface="Calibri" panose="020F0502020204030204" pitchFamily="34" charset="0"/>
              <a:cs typeface="Calibri" panose="020F0502020204030204" pitchFamily="34" charset="0"/>
            </a:endParaRPr>
          </a:p>
        </p:txBody>
      </p:sp>
      <p:pic>
        <p:nvPicPr>
          <p:cNvPr id="7" name="Picture 6" descr="Table&#10;&#10;Description automatically generated">
            <a:extLst>
              <a:ext uri="{FF2B5EF4-FFF2-40B4-BE49-F238E27FC236}">
                <a16:creationId xmlns:a16="http://schemas.microsoft.com/office/drawing/2014/main" id="{ED48BA33-EDD3-D881-E2E0-15C78E3821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17898" y="1027906"/>
            <a:ext cx="10164502" cy="5206451"/>
          </a:xfrm>
          <a:prstGeom prst="rect">
            <a:avLst/>
          </a:prstGeom>
        </p:spPr>
      </p:pic>
    </p:spTree>
    <p:extLst>
      <p:ext uri="{BB962C8B-B14F-4D97-AF65-F5344CB8AC3E}">
        <p14:creationId xmlns:p14="http://schemas.microsoft.com/office/powerpoint/2010/main" val="30349854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TM03090434[[fn=Wood Type]]</Template>
  <TotalTime>11766</TotalTime>
  <Words>2094</Words>
  <Application>Microsoft Macintosh PowerPoint</Application>
  <PresentationFormat>Widescreen</PresentationFormat>
  <Paragraphs>313</Paragraphs>
  <Slides>42</Slides>
  <Notes>16</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等线</vt:lpstr>
      <vt:lpstr>等线 Light</vt:lpstr>
      <vt:lpstr>Arial</vt:lpstr>
      <vt:lpstr>Calibri</vt:lpstr>
      <vt:lpstr>Times New Roman</vt:lpstr>
      <vt:lpstr>Office Theme</vt:lpstr>
      <vt:lpstr>Lecture 1: Introduction &amp; Data Ecosystem</vt:lpstr>
      <vt:lpstr>PowerPoint Presentation</vt:lpstr>
      <vt:lpstr>Outline</vt:lpstr>
      <vt:lpstr>Bird’s-eye view of this course</vt:lpstr>
      <vt:lpstr>Instruction pattern</vt:lpstr>
      <vt:lpstr>Teaching team</vt:lpstr>
      <vt:lpstr>Assessment</vt:lpstr>
      <vt:lpstr>Schedule</vt:lpstr>
      <vt:lpstr>Schedule</vt:lpstr>
      <vt:lpstr>Resources</vt:lpstr>
      <vt:lpstr>How to learn this course well?</vt:lpstr>
      <vt:lpstr>Outline</vt:lpstr>
      <vt:lpstr>Venn diagram with three dimensional skills for ‘data related work’: coding + maths + domain knowledge</vt:lpstr>
      <vt:lpstr>Data engineering pipeline</vt:lpstr>
      <vt:lpstr>Data engineering ecosystem</vt:lpstr>
      <vt:lpstr>Data engineering ecosystem: data sources</vt:lpstr>
      <vt:lpstr>Data engineering ecosystem: data storage</vt:lpstr>
      <vt:lpstr>Data engineering ecosystem: data integration </vt:lpstr>
      <vt:lpstr>Data engineering ecosystem: data analysis </vt:lpstr>
      <vt:lpstr>Data engineering ecosystem: data visualization </vt:lpstr>
      <vt:lpstr>Data engineering ecosystem: data-driven applications (1)</vt:lpstr>
      <vt:lpstr>Data engineering ecosystem: data-driven applications (2)</vt:lpstr>
      <vt:lpstr>Data engineering ecosystem: data governance </vt:lpstr>
      <vt:lpstr>Outline</vt:lpstr>
      <vt:lpstr>Types of data</vt:lpstr>
      <vt:lpstr>Structured data (1)</vt:lpstr>
      <vt:lpstr>Structured data (2)</vt:lpstr>
      <vt:lpstr>Semi-structured data (1)</vt:lpstr>
      <vt:lpstr>Semi-structured data (2)</vt:lpstr>
      <vt:lpstr>Unstructured data (1)</vt:lpstr>
      <vt:lpstr>Unstructured data (2)</vt:lpstr>
      <vt:lpstr>Examples of different types of data</vt:lpstr>
      <vt:lpstr>Outline</vt:lpstr>
      <vt:lpstr>Languages for data professionals</vt:lpstr>
      <vt:lpstr>Query languages</vt:lpstr>
      <vt:lpstr>General programming languages – Python</vt:lpstr>
      <vt:lpstr>Statistical programming languages – R</vt:lpstr>
      <vt:lpstr>General programming languages – Java</vt:lpstr>
      <vt:lpstr>Shell and scripting languages </vt:lpstr>
      <vt:lpstr>Shell and scripting languages - PowerShell</vt:lpstr>
      <vt:lpstr>PowerPoint Presentation</vt:lpstr>
      <vt:lpstr>References 1. https://www.coursera.org/learn/introduction-to-data-engineering 2. https://macxima.medium.com/data-engineering-572733412d54 3. https://www.analyticsvidhya.com/blog/2021/06/data-engineering-concepts-and-importance/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LIU Shuqi</dc:creator>
  <cp:lastModifiedBy>Yifan 张祎凡</cp:lastModifiedBy>
  <cp:revision>523</cp:revision>
  <dcterms:created xsi:type="dcterms:W3CDTF">2021-10-14T03:39:06Z</dcterms:created>
  <dcterms:modified xsi:type="dcterms:W3CDTF">2025-01-13T10:26:50Z</dcterms:modified>
</cp:coreProperties>
</file>